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4.xml" ContentType="application/vnd.openxmlformats-officedocument.presentationml.notesSlide+xml"/>
  <Override PartName="/ppt/tags/tag4.xml" ContentType="application/vnd.openxmlformats-officedocument.presentationml.tags+xml"/>
  <Override PartName="/ppt/notesSlides/notesSlide65.xml" ContentType="application/vnd.openxmlformats-officedocument.presentationml.notesSlide+xml"/>
  <Override PartName="/ppt/tags/tag5.xml" ContentType="application/vnd.openxmlformats-officedocument.presentationml.tags+xml"/>
  <Override PartName="/ppt/notesSlides/notesSlide6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258" r:id="rId2"/>
    <p:sldId id="260" r:id="rId3"/>
    <p:sldId id="400" r:id="rId4"/>
    <p:sldId id="420" r:id="rId5"/>
    <p:sldId id="421" r:id="rId6"/>
    <p:sldId id="401" r:id="rId7"/>
    <p:sldId id="422" r:id="rId8"/>
    <p:sldId id="423" r:id="rId9"/>
    <p:sldId id="402" r:id="rId10"/>
    <p:sldId id="403" r:id="rId11"/>
    <p:sldId id="424" r:id="rId12"/>
    <p:sldId id="408" r:id="rId13"/>
    <p:sldId id="414" r:id="rId14"/>
    <p:sldId id="394" r:id="rId15"/>
    <p:sldId id="427" r:id="rId16"/>
    <p:sldId id="395" r:id="rId17"/>
    <p:sldId id="417" r:id="rId18"/>
    <p:sldId id="302" r:id="rId19"/>
    <p:sldId id="425" r:id="rId20"/>
    <p:sldId id="428" r:id="rId21"/>
    <p:sldId id="429" r:id="rId22"/>
    <p:sldId id="430" r:id="rId23"/>
    <p:sldId id="431" r:id="rId24"/>
    <p:sldId id="432" r:id="rId25"/>
    <p:sldId id="433" r:id="rId26"/>
    <p:sldId id="434" r:id="rId27"/>
    <p:sldId id="435" r:id="rId28"/>
    <p:sldId id="436" r:id="rId29"/>
    <p:sldId id="437" r:id="rId30"/>
    <p:sldId id="438" r:id="rId31"/>
    <p:sldId id="439" r:id="rId32"/>
    <p:sldId id="440" r:id="rId33"/>
    <p:sldId id="441" r:id="rId34"/>
    <p:sldId id="442" r:id="rId35"/>
    <p:sldId id="443" r:id="rId36"/>
    <p:sldId id="444" r:id="rId37"/>
    <p:sldId id="445" r:id="rId38"/>
    <p:sldId id="446" r:id="rId39"/>
    <p:sldId id="447" r:id="rId40"/>
    <p:sldId id="448" r:id="rId41"/>
    <p:sldId id="449" r:id="rId42"/>
    <p:sldId id="450" r:id="rId43"/>
    <p:sldId id="451" r:id="rId44"/>
    <p:sldId id="452" r:id="rId45"/>
    <p:sldId id="453" r:id="rId46"/>
    <p:sldId id="455" r:id="rId47"/>
    <p:sldId id="454" r:id="rId48"/>
    <p:sldId id="456" r:id="rId49"/>
    <p:sldId id="457" r:id="rId50"/>
    <p:sldId id="458" r:id="rId51"/>
    <p:sldId id="473" r:id="rId52"/>
    <p:sldId id="474" r:id="rId53"/>
    <p:sldId id="475" r:id="rId54"/>
    <p:sldId id="476" r:id="rId55"/>
    <p:sldId id="477" r:id="rId56"/>
    <p:sldId id="478" r:id="rId57"/>
    <p:sldId id="479" r:id="rId58"/>
    <p:sldId id="480" r:id="rId59"/>
    <p:sldId id="481" r:id="rId60"/>
    <p:sldId id="482" r:id="rId61"/>
    <p:sldId id="459" r:id="rId62"/>
    <p:sldId id="460" r:id="rId63"/>
    <p:sldId id="462" r:id="rId64"/>
    <p:sldId id="461" r:id="rId65"/>
    <p:sldId id="463" r:id="rId66"/>
    <p:sldId id="467" r:id="rId67"/>
    <p:sldId id="468" r:id="rId68"/>
    <p:sldId id="469" r:id="rId69"/>
    <p:sldId id="470" r:id="rId70"/>
    <p:sldId id="471" r:id="rId71"/>
    <p:sldId id="472" r:id="rId72"/>
    <p:sldId id="466" r:id="rId73"/>
    <p:sldId id="270" r:id="rId74"/>
  </p:sldIdLst>
  <p:sldSz cx="9144000" cy="6858000" type="screen4x3"/>
  <p:notesSz cx="6858000" cy="9144000"/>
  <p:custDataLst>
    <p:tags r:id="rId77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F2BEC"/>
    <a:srgbClr val="1120AA"/>
    <a:srgbClr val="000000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5" autoAdjust="0"/>
    <p:restoredTop sz="83367" autoAdjust="0"/>
  </p:normalViewPr>
  <p:slideViewPr>
    <p:cSldViewPr snapToObjects="1">
      <p:cViewPr>
        <p:scale>
          <a:sx n="50" d="100"/>
          <a:sy n="50" d="100"/>
        </p:scale>
        <p:origin x="1022" y="120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EF38410-E797-4843-8C1B-40BA6A0B9C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1841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5C409F9-F31D-4639-8560-B1826FAAAE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8713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Содержанием бизнес-плана является проведение комплекса маркетинговых и технико-экономических исследований, направленных на совершенствование и развитие производства.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Срок: при этом на первый год основные показатели рассчитываются в помесячной разбивке, на второй в поквартальной. С третьего года уже можно ограничиться годовыми показателями.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не регламентируется ни по объему страниц, ни по структуре разделов. Базируясь на его основе, администрация предприятия принимает решение о том или ином направлении своего развития.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цель - убедить инвесторов в выгодности вложения средств в предложенный проект.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E66CB7-58A5-4156-AC45-AD50B908B370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4641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Таким образом, бизнес-планирование - это точное предвидение и поэтапное программирование на перспективу хода производственного процесса. В бизнес-планах предприятий с одной стороны содержится плановое задание на перспективу каждому производственному подразделению, а с другой - поручения для их руководителей об управленческих решениях, способствующих достижению поставленной цели.</a:t>
            </a: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66C0AD-A610-4FC9-AED6-9A5DC88BC06E}" type="slidenum">
              <a:rPr lang="ru-RU" altLang="ru-RU" sz="1200" smtClean="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59179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Требования к бизнес-планам:</a:t>
            </a:r>
          </a:p>
          <a:p>
            <a:r>
              <a:rPr lang="ru-RU" altLang="ru-RU" dirty="0"/>
              <a:t>1)  доказать возможность практической реализации намеченного;</a:t>
            </a:r>
          </a:p>
          <a:p>
            <a:r>
              <a:rPr lang="ru-RU" altLang="ru-RU" dirty="0"/>
              <a:t>2)  обосновать влияние неблагоприятных факторов и возможные пути их снижения;</a:t>
            </a:r>
          </a:p>
          <a:p>
            <a:r>
              <a:rPr lang="ru-RU" altLang="ru-RU" dirty="0"/>
              <a:t>3)  оценить прибыльность реализуемой программы;</a:t>
            </a:r>
          </a:p>
          <a:p>
            <a:r>
              <a:rPr lang="ru-RU" altLang="ru-RU" dirty="0"/>
              <a:t>4) обосновать объем и условия привлечения необходимых финансовых инвестиций;</a:t>
            </a:r>
          </a:p>
          <a:p>
            <a:r>
              <a:rPr lang="ru-RU" altLang="ru-RU" dirty="0"/>
              <a:t>5) обеспечить четкое поэтапное исполнение намеченного. </a:t>
            </a: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8F4ECC-FA28-4434-B941-89E03432DF39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508685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Перед разработкой бизнес-планов готовится необходимая ин-формация о наличии и структуре основных производственных средств, кадровом обеспечении, финансах, наличии и потребности в оборотных средствах и т.д. Затем начинается подготовка проекта отдельных частей бизнес-плана. Сюда входят программы производства и реализации продукции, материального обеспечения, вложения инвестиций, по труду и зарплате и др. При этом про-грамма производства и реализации продукции является основой всего бизнес-плана.</a:t>
            </a:r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2BA598-6711-4F80-849D-F81323B92482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11827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На первом этапе бизнес-планирования формулируется конечная цель, определяется, какую производить продукцию, в каком ассортименте и количестве. Далее проводится комплекс маркетинговых исследований. Их суть заключается в оценке конкурентов, характеристике рынка сбыта произведенной продукции, определении путей проникновения на него и удержания завоеванных позиций. Кроме того, дается характеристика возможных потребителей, их место нахождения, а также определяются пути повышения конкурентоспособности продукции. Затем</a:t>
            </a:r>
            <a:r>
              <a:rPr lang="ru-RU" altLang="ru-RU" i="1" dirty="0"/>
              <a:t> </a:t>
            </a:r>
            <a:r>
              <a:rPr lang="ru-RU" altLang="ru-RU" dirty="0"/>
              <a:t>на этой основе определяются подходы к материальному и кадровому обеспечению, а также привлечению необходимых инвестиций для реализации предлагаемого проекта. После разработки всех структурных частей бизнес-плана следует провести их взаимную корректировку и сбалансированность по ресурсам, исполнителям и срокам.</a:t>
            </a: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6172D8-A903-4C2E-9CB8-1FF6C7149AC7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32950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С точки зрения законодательства Российской Федерации ни объем, ни содержание бизнес-планов не ограничиваются. Данное условие распространяется только на бизнес-планы, предназначенные для внешних пользователей. Однако стоит помнить, что бизнес-план по-прежнему представляет собой максимально функциональное описание того, как идея может быть реализована. А это означает, что в обязательном порядке каждый бизнес-план должен содержать следующие блоки (рис. 3).</a:t>
            </a:r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B9FF52-83C3-4E14-B1AD-FD1DEB83C9DC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71863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4 включая информацию о финансовом состоянии и кредитной истории</a:t>
            </a:r>
          </a:p>
          <a:p>
            <a:r>
              <a:rPr lang="ru-RU" altLang="ru-RU" dirty="0"/>
              <a:t>5 источники финансирование, описание идеи, описание рынка, описание производственного процесса и взаимоотношений проекта с окружающей средой, </a:t>
            </a:r>
            <a:r>
              <a:rPr lang="en-US" altLang="ru-RU" dirty="0"/>
              <a:t>SWOT</a:t>
            </a:r>
            <a:endParaRPr lang="ru-RU" altLang="ru-RU" dirty="0"/>
          </a:p>
          <a:p>
            <a:r>
              <a:rPr lang="ru-RU" altLang="ru-RU" dirty="0"/>
              <a:t>6 графики поступлений и выплат, риски, информация о поручителях и заложенных ресурсах, необходимое оборудование и перечень процессов, которые будут задействованы после получения финансирования</a:t>
            </a:r>
          </a:p>
          <a:p>
            <a:r>
              <a:rPr lang="ru-RU" altLang="ru-RU" dirty="0"/>
              <a:t>В отличие от, например, стандарта </a:t>
            </a:r>
            <a:r>
              <a:rPr lang="en-US" altLang="ru-RU" dirty="0"/>
              <a:t>UNIDO</a:t>
            </a:r>
            <a:r>
              <a:rPr lang="ru-RU" altLang="ru-RU" dirty="0"/>
              <a:t>, ЕБРР гораздо больше внимания уделяет финансовым характеристикам проекта, однако структура остальных информационных блоков несколько менее формализована.</a:t>
            </a:r>
          </a:p>
          <a:p>
            <a:r>
              <a:rPr lang="ru-RU" altLang="ru-RU" dirty="0"/>
              <a:t>Использовать данный стандарт, разумеется, могут все, но лучше это делать лицам, уже имеющим опыт в бизнес-планировании и в составлении бизнес-планов.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9C883A-BDF0-4933-9CE4-8C191BAEDB81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205017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5 анализ микро и макро-среды, маркетинговые расходы, анализ конкурентов и т.д.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7 календарные графики выплат по проекту, диаграммы </a:t>
            </a:r>
            <a:r>
              <a:rPr lang="ru-RU" altLang="ru-RU" dirty="0" err="1"/>
              <a:t>Ганта</a:t>
            </a:r>
            <a:r>
              <a:rPr lang="ru-RU" altLang="ru-RU" dirty="0"/>
              <a:t> и т.д.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9 отчет о финансовых результатах, отчет о движении денежных средств, финансовые показатели проекта и т.д.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Данный формат, является «основательным» и подразумевает задействование широкого спектра различных аналитических инструментов, начиная от относительно широко распространенных, таких как </a:t>
            </a:r>
            <a:r>
              <a:rPr lang="en-US" altLang="ru-RU" dirty="0"/>
              <a:t>SWOT</a:t>
            </a:r>
            <a:r>
              <a:rPr lang="ru-RU" altLang="ru-RU" dirty="0"/>
              <a:t>, </a:t>
            </a:r>
            <a:r>
              <a:rPr lang="en-US" altLang="ru-RU" dirty="0"/>
              <a:t>PEST</a:t>
            </a:r>
            <a:r>
              <a:rPr lang="ru-RU" altLang="ru-RU" dirty="0"/>
              <a:t> или </a:t>
            </a:r>
            <a:r>
              <a:rPr lang="en-US" altLang="ru-RU" dirty="0"/>
              <a:t>BKG</a:t>
            </a:r>
            <a:r>
              <a:rPr lang="ru-RU" altLang="ru-RU" dirty="0"/>
              <a:t> матрицы и заканчивая составлением и анализом цепей создания стоимости (</a:t>
            </a:r>
            <a:r>
              <a:rPr lang="en-US" altLang="ru-RU" dirty="0" err="1"/>
              <a:t>valuechain</a:t>
            </a:r>
            <a:r>
              <a:rPr lang="ru-RU" altLang="ru-RU" dirty="0"/>
              <a:t>).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Стандарт </a:t>
            </a:r>
            <a:r>
              <a:rPr lang="en-US" altLang="ru-RU" dirty="0"/>
              <a:t>BFM</a:t>
            </a:r>
            <a:r>
              <a:rPr lang="ru-RU" altLang="ru-RU" dirty="0"/>
              <a:t> требует не простого желания и наличия опыта в написании бизнес-планов, но скорее наличия серьезного уровня компетенций в каждой из описанных областей, помноженного на нахождение составителя бизнес-плана в «бизнес-мейнстриме».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B48B5F-F1C4-44FC-82B9-B4F72EDD2025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18989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altLang="ru-RU"/>
              <a:t>Такой анализ должен позволить прогнозировать изменение возможных финансовых результатов исходя их реальных условий хозяйственной деятельности в планируемом периоде.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/>
              <a:t>Источники информации: баланс, отчет о финансовых результатах, приложение к балансу, данные текущего учета.</a:t>
            </a: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84310B-7BC0-44C6-A30A-A70F857C3C54}" type="slidenum">
              <a:rPr lang="ru-RU" altLang="ru-RU" sz="1200" smtClean="0"/>
              <a:pPr/>
              <a:t>11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33602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Писать резюме следует после того, как будет разработан полный бизнес-план. Главное назначение резюме - вызвать интерес и убедить потенциального инвестора еще до прочтения основной части бизнес-плана в правильности обоснованной в нем стратегии бизнеса.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основная задача данного раздела состоит в том, чтобы в краткой удобной форме довести основную информацию до сведения потенциальных партнеров по бизнесу, так как от этого во многом будет зависеть их интерес к данному проекту. Иначе говоря, резюме - это раздел, в котором в сжатой форме дается краткий обзор бизнес-плана и его основная цель. В связи с этим данный раздел может быть написан только после завершения всей работы по бизнес-планированию, но помещается он обычно в начале бизнес-плана. Делается это потому, что резюме - это часть плана, с которой знакомятся в первую очередь, и которая представляет собой так называемую «визитную карточку» проекта.</a:t>
            </a: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ADFB3C-58EC-40C9-94F2-A4745B9CA459}" type="slidenum">
              <a:rPr lang="ru-RU" altLang="ru-RU" sz="1200" smtClean="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57320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Визитная карточка формируется из таких положений как полное наименование предприятия; адрес, телефон, факс; отрасль деятельности; дата создания, расширения или открытия нового направления деятельности; где и кем зарегистрировано предприятие; годовой объем выпуска основной продукции (предоставления услуг); структура капитала; основной банк и счета; количество работников, в том числе вновь привлекаемых; сведения о руководстве предприятия: фамилия, имя, отчество руководителя предприятия и телефоны; основные менеджеры с указанием их квалификации; организационная структура предприятия с указанием основных организационно- производственных и управленческих подразделений. </a:t>
            </a:r>
          </a:p>
          <a:p>
            <a:r>
              <a:rPr lang="ru-RU" altLang="ru-RU" dirty="0"/>
              <a:t>3 Они включают в себя срок окупаемости, чистый дисконтированный доход, внутреннюю норму рентабельности, индекс доходности, различные показатели рентабельности – активов, продаж, собственного капитала, показатели платежеспособности, ликвидности.</a:t>
            </a: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13053B-8511-4870-AC94-96ECB4FEA9CE}" type="slidenum">
              <a:rPr lang="ru-RU" altLang="ru-RU" sz="1200" smtClean="0"/>
              <a:pPr/>
              <a:t>13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12056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altLang="ru-RU"/>
              <a:t>С одной стороны, на данном этапе необходимо, установить, на основе каких источников информации анализировался рынок и где данные источники искать, с другой стороны, показывает эксперту, анализирующему бизнес-план, насколько глубоко проведен анализ рынка.</a:t>
            </a: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FC69F6-18D0-4844-B332-45D187E36E93}" type="slidenum">
              <a:rPr lang="ru-RU" altLang="ru-RU" sz="1200" smtClean="0"/>
              <a:pPr/>
              <a:t>14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35863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1 Такая информация достаточно дешева и доступна, но может оказаться неполной, недостаточно детализированной и недостаточно оперативной.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2 Спрос на продукцию производственно-технического назначения является производным от спроса на конечные потребительские товары, при изготовлении которых она используется.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Технические специалисты, как правило, не имеют экономического образования, не знакомы со спецификой маркетинга продукции производственно-технического назначения, поэтому часто неправомерно расценивают выпускаемую продукцию как конкурентоспособную.</a:t>
            </a: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A894A5-F430-4658-84DE-BF4217496774}" type="slidenum">
              <a:rPr lang="ru-RU" altLang="ru-RU" sz="1200" smtClean="0"/>
              <a:pPr/>
              <a:t>15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74069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altLang="ru-RU"/>
              <a:t>Возможности организации оцениваются на предмет соответствия запросов рынка внутренним возможностям организации: анализ производственных мощностей; оценка материально-технической базы, вклада каждого вида продукции в прибыльность работы организации, оценка технического уровня товаров; учет товарного ассортимента и издержек, оценка научно-технического и кадрового потенциала организации.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1FB8D6-8EF9-4F86-894B-F54DDCECAEF3}" type="slidenum">
              <a:rPr lang="ru-RU" altLang="ru-RU" sz="1200" smtClean="0"/>
              <a:pPr/>
              <a:t>16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567649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/>
            <a:r>
              <a:rPr lang="ru-RU" altLang="ru-RU" dirty="0"/>
              <a:t>1 реальное отражение в каждый момент времени состояния маркетинговой среды;</a:t>
            </a:r>
          </a:p>
          <a:p>
            <a:pPr algn="just" eaLnBrk="1" hangingPunct="1"/>
            <a:r>
              <a:rPr lang="ru-RU" altLang="ru-RU" dirty="0"/>
              <a:t>2 основана на точном воспроизведении объективного состояния и развития производства, рынка и макросреды. Важными средствами борьбы против дезинформации является множественность источников и анализ полученных сведений на непротиворечивость;</a:t>
            </a:r>
          </a:p>
          <a:p>
            <a:pPr algn="just" eaLnBrk="1" hangingPunct="1"/>
            <a:r>
              <a:rPr lang="ru-RU" altLang="ru-RU" dirty="0"/>
              <a:t>3 позволяет получить информацию в точном соответствии с сформулированными требованиями, избегая работы с ненужными данными;</a:t>
            </a:r>
          </a:p>
          <a:p>
            <a:pPr algn="just" eaLnBrk="1" hangingPunct="1"/>
            <a:r>
              <a:rPr lang="ru-RU" altLang="ru-RU" dirty="0"/>
              <a:t>4 необходима для объективного учета всех факторов, формирующих либо оказывающих влияние на состояние и развитие маркетинговой среды;</a:t>
            </a:r>
          </a:p>
          <a:p>
            <a:pPr algn="just" eaLnBrk="1" hangingPunct="1"/>
            <a:r>
              <a:rPr lang="ru-RU" altLang="ru-RU" dirty="0"/>
              <a:t>5 ориентация данных на конкретные цели и задачи в области производства и реализации продукции на внутреннем и внешнем рынках;</a:t>
            </a:r>
          </a:p>
          <a:p>
            <a:pPr algn="just" eaLnBrk="1" hangingPunct="1"/>
            <a:r>
              <a:rPr lang="ru-RU" altLang="ru-RU" dirty="0"/>
              <a:t>6 требует разработки такой системы показателей, при которой исключались бы возможность противоречия в выводах и несогласованность первичных и производных данных.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262B8C-10B2-4DDC-8DAC-314BB69BF18F}" type="slidenum">
              <a:rPr lang="ru-RU" altLang="ru-RU" sz="1200" smtClean="0"/>
              <a:pPr/>
              <a:t>17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1410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Сравнение информации, полученной из разных источников, может иметь большую ценность.</a:t>
            </a:r>
            <a:br>
              <a:rPr lang="ru-RU" altLang="ru-RU" dirty="0"/>
            </a:br>
            <a:r>
              <a:rPr lang="ru-RU" altLang="ru-RU" dirty="0"/>
              <a:t>К источникам общей маркетинговой информации можно отнести также: статистические ежегодники; статистические отчеты предприятий; сообщения союзов предпринимателей; информацию отраслей; сообщения бирж; информацию банков; юбилейные сборники; судебные решения и др.</a:t>
            </a:r>
          </a:p>
          <a:p>
            <a:r>
              <a:rPr lang="ru-RU" altLang="ru-RU" dirty="0"/>
              <a:t>2 К этой же группе источников относятся каналы личной коммуникации: разъяснительно пропагандистские (контакты с целевой группой потребителей); экспертно-оценочные (оценка продуктов экспертами).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B4D9EE-999F-4AE7-9A25-61D21CD71302}" type="slidenum">
              <a:rPr lang="ru-RU" altLang="ru-RU" sz="1200" smtClean="0"/>
              <a:pPr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39802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3 В качестве методов используются наблюдение (фиксируются все факты, относящиеся к исследуемому объекту), опрос (выявляются предпочтения), эксперимент (создаются условия для проверки, близкие к реальным). Перед обработкой первичную информацию необходимо классифицировать, кодировать, унифицировать. Один из путей снижения издержек — использование услуг специализированных фирм в области маркетинговых исследований и сбора маркетинговой информации.</a:t>
            </a:r>
          </a:p>
          <a:p>
            <a:r>
              <a:rPr lang="ru-RU" altLang="ru-RU" dirty="0"/>
              <a:t>1) совокупность данных, получаемых в организации: данные бухгалтерской и статистической отчетности; оперативная производственная и научно-техническая информация;</a:t>
            </a:r>
          </a:p>
          <a:p>
            <a:r>
              <a:rPr lang="ru-RU" altLang="ru-RU" dirty="0"/>
              <a:t>2) сведения о состоянии внешней среды организации, рынка и его инфраструктуры, поведении покупателей и поставщиков, действиях конкурентов, мерах государственного регулирования;</a:t>
            </a:r>
          </a:p>
          <a:p>
            <a:r>
              <a:rPr lang="ru-RU" altLang="ru-RU" dirty="0"/>
              <a:t>3) данные, получаемые в результате ведения конкретной маркетинговой деятельности: данные анализа параметров рынка и его освоения конкурентами; сведения об уровне деловой активности партнеров, политике цен и способов продвижения товаров на рынок, реакции на новые товары; данные кратко- и долгосрочных прогнозов объемов реализации товаров.</a:t>
            </a: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FA2740-43B7-4D40-8735-D4E7EF358BF0}" type="slidenum">
              <a:rPr lang="ru-RU" altLang="ru-RU" sz="1200" smtClean="0"/>
              <a:pPr/>
              <a:t>19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45037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Сама форма таблицы прикладывается к бизнес-плану как результат исследования, но в разделе должен быть сделан важнейший вывод: какие из потенциальных групп клиентов становятся целевыми группами фирмы. Вся оперативная маркетинговая работа строится на обобщении данных о выбранных целевых группах клиентов (места типичных покупок, предпочтительные источники информации, доверие рекламе, чужой точке зрения и т.д.).</a:t>
            </a:r>
            <a:br>
              <a:rPr lang="ru-RU" altLang="ru-RU" dirty="0"/>
            </a:br>
            <a:br>
              <a:rPr lang="ru-RU" altLang="ru-RU" dirty="0"/>
            </a:br>
            <a:br>
              <a:rPr lang="ru-RU" altLang="ru-RU" dirty="0"/>
            </a:br>
            <a:br>
              <a:rPr lang="ru-RU" altLang="ru-RU" dirty="0"/>
            </a:br>
            <a:endParaRPr lang="ru-RU" altLang="ru-RU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0C239A-FC59-4EDB-8BE9-5E257BDC4653}" type="slidenum">
              <a:rPr lang="ru-RU" altLang="ru-RU" sz="1200" smtClean="0"/>
              <a:pPr/>
              <a:t>20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8679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3 позволяет проанализировать нужды клиента, независимо от того, возможно ли удовлетворить их в настоящий момент. Необходимо определить те потребности, которые нельзя удовлетворить сейчас. Это помогает выявить возможности для расширения бизнеса или для кооперации с другими фирмами, если вы стремитесь к комплексному обслуживанию;</a:t>
            </a:r>
          </a:p>
          <a:p>
            <a:r>
              <a:rPr lang="ru-RU" altLang="ru-RU" dirty="0"/>
              <a:t>4 позволяет прогнозировать, на какой объем продаж можно претендовать в рамках каждой целевой группы потребителей;</a:t>
            </a:r>
          </a:p>
          <a:p>
            <a:r>
              <a:rPr lang="ru-RU" altLang="ru-RU" dirty="0"/>
              <a:t>5 необходимо провести сравнительный анализ цен на несколько самых типичных продуктов среди конкурирующих фирм. Форма размещается в приложении, а в тексте бизнес-плана делается вывод о том, к какой ценовой группе обобщенно относится фирма;</a:t>
            </a:r>
          </a:p>
          <a:p>
            <a:r>
              <a:rPr lang="ru-RU" altLang="ru-RU" dirty="0"/>
              <a:t>6 необходимо провести детальный анализ преимуществ и недостатков предприятия по сравнению с 2-3 основными конкурентами. Важно правильно и максимально полно определить критерии, по которым будет проводиться оценка;</a:t>
            </a:r>
          </a:p>
          <a:p>
            <a:r>
              <a:rPr lang="ru-RU" altLang="ru-RU" dirty="0"/>
              <a:t>7 преимущества, которыми обладает предприятие, цель - выявить то, что необходимо сделать и какие затраты потребуются, чтобы подчеркнуть каждое из них.</a:t>
            </a: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247CC4-7AFD-48AD-A878-05F8D894FBF6}" type="slidenum">
              <a:rPr lang="ru-RU" altLang="ru-RU" sz="1200" smtClean="0"/>
              <a:pPr/>
              <a:t>21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94934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AutoNum type="arabicParenR"/>
              <a:defRPr/>
            </a:pPr>
            <a:r>
              <a:rPr lang="ru-RU" dirty="0"/>
              <a:t>Опишите кратко, будете ли Вы использовать упаковку для товара. Какого типа необходима упаковка? Какие преимущества Вам это обеспечивает?</a:t>
            </a:r>
          </a:p>
          <a:p>
            <a:pPr marL="228600" indent="-228600">
              <a:buFontTx/>
              <a:buAutoNum type="arabicParenR"/>
              <a:defRPr/>
            </a:pPr>
            <a:r>
              <a:rPr lang="ru-RU" dirty="0"/>
              <a:t>Будете ли Вы осуществлять предпродажное и послепродажное обслуживание своего товара: настройка, доставка, установка? Предлагают ли аналогичные сервисные услуги конкуренты?</a:t>
            </a:r>
          </a:p>
          <a:p>
            <a:pPr marL="228600" indent="-228600">
              <a:buFontTx/>
              <a:buAutoNum type="arabicParenR"/>
              <a:defRPr/>
            </a:pPr>
            <a:r>
              <a:rPr lang="ru-RU" dirty="0"/>
              <a:t>Правильная фасовка товара может обеспечить существенное конкурентное преимущество. Охарактеризуйте кратко, чем Вы руководствовались при определении веса упаковки товара.</a:t>
            </a:r>
          </a:p>
          <a:p>
            <a:pPr>
              <a:defRPr/>
            </a:pPr>
            <a:r>
              <a:rPr lang="ru-RU" dirty="0"/>
              <a:t>Позиционирование продукта:</a:t>
            </a:r>
          </a:p>
          <a:p>
            <a:pPr>
              <a:defRPr/>
            </a:pPr>
            <a:r>
              <a:rPr lang="ru-RU" dirty="0"/>
              <a:t>1) Завышенная цена. </a:t>
            </a:r>
            <a:r>
              <a:rPr lang="ru-RU" dirty="0" err="1"/>
              <a:t>Имиджевая</a:t>
            </a:r>
            <a:r>
              <a:rPr lang="ru-RU" dirty="0"/>
              <a:t> реклама. Отсутствие больших скидок. Клубные продажи;</a:t>
            </a:r>
          </a:p>
          <a:p>
            <a:pPr>
              <a:defRPr/>
            </a:pPr>
            <a:r>
              <a:rPr lang="ru-RU" dirty="0"/>
              <a:t>2) Конкурентоспособная цена. Комплексная реклама, подчеркивающая ценовые приоритеты. Скидки от объема;</a:t>
            </a:r>
          </a:p>
          <a:p>
            <a:pPr>
              <a:defRPr/>
            </a:pPr>
            <a:r>
              <a:rPr lang="ru-RU" dirty="0"/>
              <a:t>3) Данная стратегия рекомендуется для продвижения на рынок специфических товаров с ограниченным объемом спроса. Цена, сопоставимая с конкурентами. Реклама через специальные источники информации. Клубные продажи. Заказ по каталогу.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750200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AutoNum type="arabicParenR"/>
              <a:defRPr/>
            </a:pPr>
            <a:r>
              <a:rPr lang="ru-RU" dirty="0"/>
              <a:t>Укажите какие рекламные акции Вы планируете, какими рекламными средствами будете пользоваться, какие каналы распространения информации о себе Вы предполагаете для разных целевых групп (газеты, журналы, </a:t>
            </a:r>
            <a:r>
              <a:rPr lang="en-US" dirty="0"/>
              <a:t>TV</a:t>
            </a:r>
            <a:r>
              <a:rPr lang="ru-RU" dirty="0"/>
              <a:t>, листовки, радио и т.д.);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ru-RU" dirty="0"/>
              <a:t>Есть ли у Вас программа стимулирования торговых посредников? Каковы ее условия?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План содержит в себе прогноз реализации Вашей продукции в сумме и по укрупненным ассортиментным группам, а также все оперативные маркетинговые мероприятия с указанием их стоимости. План позволяет увидеть, на каком этапе возникает потребность в затратах по каждому маркетинговому мероприятию. В процессе дальнейшей разработки бизнес-плана нагрузка в плане по маркетингу может усиливаться или сокращаться в зависимости от того, смогут ли прогнозируемые денежные поступления обеспечить маркетинговую программу.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13703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ru-RU" dirty="0"/>
              <a:t>План производства важен тем, что позволяет оценить степень реалистичности бизнес-плана, но его разрабатывают только те организации, которые занимаются или предполагают заниматься производством. Для организации, оказывающей услуги, потребность в долгосрочных активах, оборотных средствах и прогноз затрат определяются в разделе «Финансовый план» бизнес-плана. </a:t>
            </a: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3365243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en-US" dirty="0"/>
              <a:t>1</a:t>
            </a:r>
            <a:r>
              <a:rPr lang="en-US" baseline="0" dirty="0"/>
              <a:t> </a:t>
            </a:r>
            <a:r>
              <a:rPr lang="ru-RU" altLang="ru-RU" dirty="0"/>
              <a:t>Производственная программа должна быть увязана с производственными мощностями, планами реализации и ресурсным обеспечением, что позволит четко определить цепочку шагов в развитии Вашего бизнеса.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Описывается производственный процесс, его преимущества по сравнению с другими производствами этой отрасли деятельности. Излагается технология производства продукции и предоставления услуг, необходимо предложить пути совершенствования технологии производства.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1) контроль</a:t>
            </a:r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dirty="0"/>
              <a:t>сырьевых ресурсов, технологический (пооперационный) контроль и выходной контроль готовой продукции.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Демонстрируется цель и значение каждого вида контроля, и какие документы будут использованы при контроле.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509284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Необходимо охарактеризовать производственные помещения, оборудование, дайте схему их размещения и определение путей обновления. Указать, где и на каких условиях будут получены помещения и оборудование. Определить потребности в разработке и приобретении технической и технологической документации, ноу-хау и др. Необходимо описать пропускную способность оборудования и производственных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площадей.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714133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Дается обоснование необходимых активов на начало осуществления бизнеса.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756953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Дается обоснование необходимых активов на начало осуществления бизнеса.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6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строится на учете полной загрузки вводимого (имеющегося) оборудования и технологических особенностей производственного процесса. Он предполагает определение объемов выпуска продукции при максимальной загрузке производственных мощностей.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2134902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Расчет может производиться в натуральном и стоимостном выражении.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Максимальный объем выпуска продукции должен использоваться разработчиком бизнес-плана при обосновании стратегии выпуска продукции, установлении режимов работы предприятия, а также при обосновании резервов производственных мощностей и разработке стратегии их наращивания с целью обеспечения намеченных темпов увеличения реализации продукции.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550375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7 При такой оценке необходимо использовать плановые и максимальные показатели загрузки производственных мощностей. Полученные коэффициенты загрузки производственных мощностей являются базой корректировки и принятия окончательного решения о плановых объемах выпуска продукции.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8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прогнозировании выпуска продукции необходимо использовать результаты анализа эффективности использования производственных мощностей и рыночных ограничений реализации продукции. По результатам расчетов необходимо сделать вывод о перспективах развития бизнеса.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644878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 основе прогноза выпуска продукции в натуральных показателях необходимо рассчитать потребность в сырье, материалах, полуфабрикатах, комплектующих изделиях, топливе и энергии для технологических целей. Вначале определяется эта потребность в натуральных показателях, а затем с помощью цен рассчитывается в стоимостном выражении. Прогнозируемая потребность в сырьевых ресурсах используется при расчетах затрат и потребности в финансовых средствах.</a:t>
            </a:r>
          </a:p>
          <a:p>
            <a:pPr indent="0" eaLnBrk="1" hangingPunct="1">
              <a:spcBef>
                <a:spcPct val="10000"/>
              </a:spcBef>
            </a:pPr>
            <a:r>
              <a:rPr lang="ru-RU" dirty="0"/>
              <a:t>В этом разделе бизнес-плана следует также дать характеристику сырьевой и топливно-энергетической базы. Особое внимание следует уделить описанию организации закупки, транспортировки и формирования запасов сырья и материалов.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549255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10 численность вспомогательного, обслуживающего и административно- управленческого персонала устанавливается на основе производственной необходимости и целесообразности.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Необходимо описать систему вознаграждений, охарактеризовать формы и системы оплаты труда, планируемые к внедрению предприятием, выделив порядок премирования и применения штрафных санкций за нарушение дисциплины исполнения. Каждому работнику установите месячную тарифную ставку или оклад. Рабочим-сдельщикам определяются тарифные расценки, исходя из тарифной ставки и норм выработки.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9311179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Дается обоснование необходимых активов на начало осуществления бизнеса.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6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строится на учете полной загрузки вводимого (имеющегося) оборудования и технологических особенностей производственного процесса. Он предполагает определение объемов выпуска продукции при максимальной загрузке производственных мощностей.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1773587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Финансовый план должен базироваться на определенных финансовых закономерностях, соответствовать целям и задачам, сформулированным в предыдущих разделах бизнес-плана, и подтвердить реальность ваших планов цифрами.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Структура финансового плана определяется финансовыми целями и стратегией предпринимательской деятельности.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594640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3637527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76607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740268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разработке графика погашения кредитов следует учитывать требования кредитора, а при обосновании потребности в кредитах под прочие оборотные средства необходимо разработать их структуру.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примечании под таблицей необходимо указать процентную ставку платы за кредит и каникулы по оплате и возврату кредитов.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5223146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Для начинающих предпринимателей особо важным является обоснование базовых предположений, которые указывают на происхождение использованных при разработке финансового плана тех или иных данных и показателей.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Базовые предположения должны охватить информацию о величине требуемого финансирования, сроках его предоставления, предполагаемой юридической форме привлечения и возврата внешних инвестиций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230669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Результаты разработки стратегии себестоимости необходимо кратко прокомментировать, обратив особое внимание на динамику коэффициентов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затратоемкости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928825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После расчетов необходимо кратко прокомментировать результаты прогноза прибыли, выделив динамику рентабельности.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7816577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 основе предыдущих расчетов необходимо разработать проектно-балансовую ведомость предприятия и охарактеризовать ее основные показатели.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587812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Оценка привлекательности инвестиционных проектов для инвесторов (кредиторов) осуществляется на основе прогнозов денежных потоков путем сопоставления результатов деятельности компании (притока денежных средств) с ресурсными затратами  на ее осуществление (оттоком денежных средств). На основе данного сопоставления можно оценить эффективность проекта.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Оценка возврата инвестированных средств должна осуществляться на основе показателя "чистого денежного потока (нетто кэш-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фло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).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5251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 видам хозяйственной деятельности в соответствии с международными стандартами учета выделяются следующие виды денежных потоков: ДП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п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 отдельным хозяйственным операциям; ДП по инвестиционной деятельности; ДП по финансовой деятельности. В тексте бизнес-плана необходимо представить развернутый прогноз положительных и отрицательных потоков по видам деятельности. При его разработке используются данные предыдущих расчетов.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213157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Денежные потоки подлежат обязательному дисконтированию, то есть приведению их к стоимости начала деятельности. Результаты дисконтирования денежных потоков необходимо поместить в тексте бизнес-плана в годовом разрезе.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112711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Организационная структура организации документально оформляется в виде графической схемы, штатного расписания, положений о подразделениях аппарата управления организации, должностных инструкций.</a:t>
            </a:r>
          </a:p>
          <a:p>
            <a:r>
              <a:rPr lang="ru-RU" altLang="ru-RU" dirty="0"/>
              <a:t>Следует также указать состав дочерних предприятий и филиалов и их организационные взаимосвязи с головной организацией.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795865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каждый нижестоящий уровень контролируется вышестоящим и подчиняется ему;</a:t>
            </a:r>
          </a:p>
          <a:p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ОСУ должна прежде всего отражать цели и задачи организации, следовательно, быть подчиненной производству товаров или услуг;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в ОСУ должен реализовываться принцип соответствия полномочий и ответственности работников, с одной стороны, и квалификации и уровня культуры — с другой (именно с помощью ОСУ реализуется система ответственности и полномочий);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 ОСУ должна обеспечивать оптимальное разделение труда между органами управления и объемом их полномочий; 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5 полномочия руководителей ограничиваются миссией и целями организации, факторами внешней среды, уровнем культуры, традициями и нормами;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6 ОСУ должна быть достаточно гибкой и реагировать на внешние и внутренние изменения; ОСУ должна быть адекватна социально-культурной среде организации.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405246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Очень важна для работы организации система подбора, расстановки и использования кадров. В бизнес-плане необходимо компактно представить информацию о потребности в кадрах по профессиям, содержание квалификационных требований, а также форму привлечения к труду (постоянная работа, совместительство, надомная работа и т.д.) и заработную плату по профессиям.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1304127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нужно отразить наличие квалифицированной и неквалифицированной рабочей силы по месту нахождения организации, виды специальной подготовки и особые условия, требующиеся для работников;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соотношение между числом основных и вспомогательных рабочих организации, соотношение численности административно-управленческого персонала и рабочих;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системы стимулирования труда, а также приводят результаты анализа текучести кадров и трудовой дисциплины;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 за выполнение работ, непосредственно влияющих на экономическое положение организации.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722000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Невозможно, конечно, учесть все рисковые факторы, но вполне реально выделить главные из них по результатам воздействия на тот или иной вид предпринимательской деятельности.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экономической литературе часто не делается различий между понятиями "риск" и "неопределенность". Их следует разграничивать. В действительности первое характеризует такую ситуацию, когда наступление неизвестных событий весьма вероятно и может быть оценено количественно, а второе - когда вероятность наступления таких событий оценить заранее невозможно. В реальной ситуации решение, принимаемое предпринимателем, почти всегда сопряжено с риском, который обусловлен наличием ряда непредвиденных факторов неопределенности.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0456791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Главное в определении риска — не сложность расчетов и не точность вычислений вероятности наступления проблемного состояния организации, а способность организации выявить факторы, создающие угрозу, и определить среди них наиболее значимые для реализации бизнес-плана из числа наиболее вероятных по возможности возникновения.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1) основное внимание следует уделить рискам, имеющим высокую и среднюю вероятность, в том числе их совместному влиянию на конкретный аспект проекта;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2) это может быть попытка субъективно оценить небольшой проект, а может быть серьезная комплексная оценка крупного и сложного проекта;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3) со всеми видами рисков следует работать в порядке убывания их значения вплоть до получения приемлемого уровня безопасности и надежности проекта;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4) целью этапа является создание источника справочной информации для непрерывной оценки рисков и противодействия неблагоприятным событиям.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069523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Понятие «ситуация» можно определить, как сочетание, совокупность различных обстоятельств и условий, создающих определенную обстановку для того или иного вида деятельности.</a:t>
            </a:r>
            <a:endParaRPr lang="ru-RU" sz="12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Если существует возможность количественно и качественно определить степень вероятности появления того или иного варианта, то это и будет ситуация риска.</a:t>
            </a:r>
            <a:endParaRPr lang="ru-RU" sz="12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864378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Под экономическим риском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понимается риск, возникающий при любых видах предпринимательской деятельности, направленных на получение прибыли и связанных с производством продукции, товаров и услуг, их реализацией; товарно-денежными и финансовыми операциями; коммерцией, а также осуществлением научно-технических проектов</a:t>
            </a:r>
            <a:endParaRPr lang="ru-RU" sz="12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454731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Рисковые решения, рисковый тип хозяйствования приводят к более эффективному производству, от которого выигрывают и предприниматели, и потребители, и общество в целом;</a:t>
            </a: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первом случае – когда способность рисковать – один из путей успешной деятельности. Однако риск может стать проявлением авантюризма, субъективизма, если решение принимается в условиях неполной информации, без должного учета закономерностей развития явления. В этом случае риск выступает в качестве дестабилизирующего фактора;</a:t>
            </a: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Инициативным, предприимчивым хозяйственникам нужна специальная защита, правовые, политические и экономические гарантии, исключающие наказание и стимулирующие оправданный риск;</a:t>
            </a: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 в связи с чем предприниматель в процессе принятия решения анализирует все возможные альтернативы, выбирая наиболее рентабельные (прибыльные) и наименее рискованные.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262703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несет в себе либо потери, либо прибыль. Они являются трудными для управления. К ним относят различные виды политических рисков, экономических рисков, отраслевых рисков. </a:t>
            </a:r>
            <a:endParaRPr lang="ru-RU" sz="1200" b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859978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Коммерческий риск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– это риск, возникающий в процессе реализации товаров и услуг, произведенных или купленных предпринимателем.</a:t>
            </a: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Производственный риск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– это вероятность убытков или дополнительных издержек, связанных со сбоями или остановкой производственных процессов, нарушением технологии выполнения операций, низким качеством сырья или работы персонала и т.п.</a:t>
            </a: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Финансовый риск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– это риск, возникающий при осуществлении финансового предпринимательства или финансовых сделок, исходя из того, что в финансовом предпринимательстве в роли товара выступают либо валюта, либо ценные бумаги, либо денежные средства.</a:t>
            </a: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Кредитный риск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— это вероятность того, что партнеры — участники контракта окажутся не в состоянии выполнить договорные обязательства как в целом, так и по отдельным позициям.</a:t>
            </a:r>
            <a:endParaRPr lang="ru-RU" sz="1200" b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942204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экономической литературе по теории бизнеса и предпринимательства часто можно встретить термины «высокий риск» и «слабый риск». В данном случае речь идет о различных уровнях риска, который зависит от отношения масштаба ожидаемых потерь к объему имущества предприятия, а также от вероятности наступления этих потерь. Уровень, вероятность и масштаб ожидаемых потерь является поисковой основой в оценке риска и отнесении его к той или иной области.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77407880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статистический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массив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достаточно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богат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и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представителен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частоту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возникновения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данного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уровня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потерь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можно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в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первом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приближении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приравнять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к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вероятности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их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возникновения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и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этой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основе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построить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кривую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вероятностей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потерь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которая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и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есть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искомая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кривая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риска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Наиболее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желательно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чтобы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эксперты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дали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свои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оценки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вероятностей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возникновения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определенных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уровней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потерь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которым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затем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можно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было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бы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найти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средние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значения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экспертных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оценок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и с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их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помощью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построить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кривую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распределения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вероятностей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сожалению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прикладная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теория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риска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хорошо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разработана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только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применительно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к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страховому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и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игровому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риску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Элементы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теории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игр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в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принципе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применимы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всем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видам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предпринимательского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риска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прикладные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математические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методы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оценочных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расчетов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производственного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коммерческого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финансового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риска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основе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теории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игр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пока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создан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ы.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7775690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инвестирование финансовых средств в более чем один вид активов, т.е. это процесс распределения инвестируемых средств между различными объектами вложения, которые непосредственно не связаны между собой;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заключается в том, чтобы сделать ответственным за риск того участника проекта, который в состоянии лучше всех рассчитывать и контролировать риски;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передача определенных рисков страховой компании.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Д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ва основных способа страхования: имущественное страхование (- страхование риска подрядного строительства; - страхование морских грузов; - страхование оборудования, принадлежащего подрядчику) и страхование от несчастных случаев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страхование общей гражданской ответственности; - страхование профессиональной ответственности);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процесс страхования риска от возможных потерь путем переноса риска изменения цены с одного лица на другое;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установление соотношения между потенциальными рисками, влияющими на стоимость проекта, и размером расходов, необходимых для преодоления сбоев в выполнении проекта.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59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160737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Таким образом, главные факторы, определяющие уровень рискованности деятельности, во многом неблагоприятно сказывающиеся на результатах предпринимательской активности основной массы бизнесменов (особенно честно занимающихся своим делом) – это внешние факторы.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60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8964834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61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076147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«юная» - с</a:t>
            </a:r>
            <a:r>
              <a:rPr lang="ru-RU" altLang="ru-RU" sz="1200" dirty="0"/>
              <a:t>тремительный рост, непредсказуемое поведение;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«молодая» - у</a:t>
            </a:r>
            <a:r>
              <a:rPr lang="ru-RU" altLang="ru-RU" sz="1200" dirty="0"/>
              <a:t>меренный рост, импульсивное поведение;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«зрелая» - с</a:t>
            </a:r>
            <a:r>
              <a:rPr lang="ru-RU" altLang="ru-RU" sz="1200" dirty="0"/>
              <a:t>табильный рост, устойчиво-агрессивное поведение игроков в отрасли;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«стареющая» - з</a:t>
            </a:r>
            <a:r>
              <a:rPr lang="ru-RU" altLang="ru-RU" sz="1200" dirty="0"/>
              <a:t>амедленный рост, консервативное поведение;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«долгожитель» - а</a:t>
            </a:r>
            <a:r>
              <a:rPr lang="ru-RU" altLang="ru-RU" sz="1200" dirty="0"/>
              <a:t>даптивное состояние реже рост, одиозное поведение с ярко выраженным центром монопольного положения и государственной поддержкой.</a:t>
            </a:r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62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2921988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63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9610416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Проекты из числа перспективных, будут находиться в верхних графах матрицы, с левой стороны. При нахождении внизу справа - проект неудачен.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Цель анализа коммерческой состоятельности бизнес-плана состоит в исследовании вопросов: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будет ли организация в состоянии продать продукт, предусмотренный анализируемым бизнес-планом?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получит ли предприятие от реализации продукта достаточный объем прибыли?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совместим ли проект с внутренней и внешней политикой государства?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При отрицательном ответе хотя бы на один из этих вопросов бизнес-план подлежит отклонению.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64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3762235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65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9765107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Используются, главным образом, для быстрой и приближенной оценки экономической привлекательности проектов. Они могут быть рекомендованы для применения на ранних стадиях экспертизы инновационных проектов, а также для проектов, имеющих относительно короткий инвестиционный период.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A5ACB0-C43F-4DE9-A2D6-E2999D0D87D7}" type="slidenum">
              <a:rPr lang="ru-RU" altLang="ru-RU" smtClean="0"/>
              <a:pPr/>
              <a:t>67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165518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Недостатком</a:t>
            </a:r>
            <a:r>
              <a:rPr lang="en-US" altLang="ru-RU" dirty="0"/>
              <a:t> </a:t>
            </a:r>
            <a:r>
              <a:rPr lang="ru-RU" altLang="ru-RU" dirty="0"/>
              <a:t>показателя периода возврата является то, что этот показатель не учитывает финансовых результатов проекта за пределами срока окупаемости. Поэтому он не может применяться при сравнении </a:t>
            </a:r>
            <a:r>
              <a:rPr lang="ru-RU" altLang="ru-RU"/>
              <a:t>альтернативных вариантов инвестирования</a:t>
            </a:r>
            <a:r>
              <a:rPr lang="ru-RU" altLang="ru-RU" dirty="0"/>
              <a:t>. 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A84688-F286-42FE-81CF-95D0344A4EE5}" type="slidenum">
              <a:rPr lang="ru-RU" altLang="ru-RU" smtClean="0"/>
              <a:pPr/>
              <a:t>68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146055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/>
              <a:t>Источниками образования финансовых результатов проекта могут быть выручка от реализации продукции (работ, услуг); кредиты и займы внешних агентов; акционерный капитал, привлекаемый за счет дополнительной эмиссии акций; выручка от реализации активов, вовлекаемых в проект и оцениваемых на момент завершения проекта; прочие внереализационные доходы, связанные с конкретным проектом.</a:t>
            </a:r>
          </a:p>
          <a:p>
            <a:r>
              <a:rPr lang="ru-RU" altLang="ru-RU"/>
              <a:t>Текущие финансовые платежи по проекту обычно включают производственно-сбытовые издержки без учета амортизационных отчислений на основные активы, вовлеченные в проект; платежи за кредиты и займы; налоговые выплаты; прочие платежи из прибыли, включая выплаты дивидендов на дополнительный акционерный капитал. </a:t>
            </a:r>
          </a:p>
          <a:p>
            <a:endParaRPr lang="ru-RU" altLang="ru-RU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76DC13-AD6B-4EC1-A849-3EB1FE740264}" type="slidenum">
              <a:rPr lang="ru-RU" altLang="ru-RU" smtClean="0"/>
              <a:pPr/>
              <a:t>69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212098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PEST-анализ 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полезный инструмент понимания рынка, позиции компании, потенциала и направление бизнеса.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PEST-анализ 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помогает руководителю компании или аналитику увидеть картину внешнего окружения компании, выделить наиболее важные влияющие факторы.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текущее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законодательство, будущие изменения в законодательстве, регулирующие органы и нормы, изменение государственной политики, торговая политика, выборы на всех уровнях власти;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экономическая ситуация, динамика ставки рефинансирования, уровень инфляции, инвестиционный климат в отрасли, платежеспособный спрос, обменные курсы валют;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демография, модели поведения покупателей, мода и образцы для подражания, представления СМИ, этические и религиозные факторы, базовые ценности;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 развитие конкурентных технологий, потенциал инноваций, законодательство в области технологий, проблемы интеллектуальной собственности, информация и коммуникации, финансирование исследований.</a:t>
            </a:r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72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50877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164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6586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3813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0841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904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91070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83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4644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705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024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0887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wmf"/><Relationship Id="rId2" Type="http://schemas.openxmlformats.org/officeDocument/2006/relationships/tags" Target="../tags/tag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9.wm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431800" y="5300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707886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333399"/>
                </a:solidFill>
              </a:rPr>
              <a:t>Бизнес-планирование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dirty="0"/>
              <a:t>Кафедра менеджмента, ауд. 1532, т. 240</a:t>
            </a:r>
            <a:r>
              <a:rPr lang="en-US" altLang="ru-RU" sz="2400" dirty="0"/>
              <a:t>-</a:t>
            </a:r>
            <a:r>
              <a:rPr lang="ru-RU" altLang="ru-RU" sz="2400" dirty="0"/>
              <a:t>41-36</a:t>
            </a:r>
          </a:p>
          <a:p>
            <a:pPr eaLnBrk="1" hangingPunct="1"/>
            <a:endParaRPr lang="ru-RU" altLang="ru-RU" sz="2400" dirty="0"/>
          </a:p>
          <a:p>
            <a:pPr eaLnBrk="1" hangingPunct="1"/>
            <a:r>
              <a:rPr lang="ru-RU" altLang="ru-RU" sz="2400" dirty="0"/>
              <a:t>К.э.н., доцент Недолужко О.В.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7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49DE037-0337-4D5C-93DA-E01ABDFD07E2}" type="slidenum">
              <a:rPr lang="ru-RU" altLang="ru-RU" sz="1800"/>
              <a:pPr eaLnBrk="1" hangingPunct="1"/>
              <a:t>2</a:t>
            </a:fld>
            <a:endParaRPr lang="ru-RU" altLang="ru-RU" sz="180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Сущность и функции бизнес-планирования.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Структура бизнес-плана.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План маркетинга.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Производственный план.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Финансовый план.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Оценка предпринимательских рисков.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Оценка эффективности бизнес-плана.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и функции бизнес-планирования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3A7842C-AC95-41BA-973E-97F36BB866FD}" type="slidenum">
              <a:rPr lang="ru-RU" altLang="ru-RU" sz="1800"/>
              <a:pPr eaLnBrk="1" hangingPunct="1"/>
              <a:t>3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 dirty="0"/>
              <a:t>Бизнес-планирование - это разработка и корректировка плана, включающего предвидение, обоснование, конкретизацию и описание деятельности субъекта хозяйствования на ближайшую перспективу.</a:t>
            </a:r>
          </a:p>
          <a:p>
            <a:pPr algn="just" eaLnBrk="1" hangingPunct="1"/>
            <a:r>
              <a:rPr lang="ru-RU" altLang="ru-RU" sz="2200" dirty="0"/>
              <a:t>Бизнес-план, как правило, составляется на 3-5 лет.</a:t>
            </a:r>
          </a:p>
          <a:p>
            <a:pPr algn="just" eaLnBrk="1" hangingPunct="1"/>
            <a:r>
              <a:rPr lang="ru-RU" altLang="ru-RU" sz="2200" dirty="0"/>
              <a:t>По инвестиционным проектам конечным сроком является период их осуществления.</a:t>
            </a:r>
          </a:p>
          <a:p>
            <a:pPr algn="just" eaLnBrk="1" hangingPunct="1"/>
            <a:r>
              <a:rPr lang="ru-RU" altLang="ru-RU" sz="2200" dirty="0"/>
              <a:t>Различают </a:t>
            </a:r>
            <a:r>
              <a:rPr lang="ru-RU" altLang="ru-RU" sz="2200" u="sng" dirty="0"/>
              <a:t>внутренние</a:t>
            </a:r>
            <a:r>
              <a:rPr lang="ru-RU" altLang="ru-RU" sz="2200" dirty="0"/>
              <a:t> и </a:t>
            </a:r>
            <a:r>
              <a:rPr lang="ru-RU" altLang="ru-RU" sz="2200" u="sng" dirty="0"/>
              <a:t>внешние</a:t>
            </a:r>
            <a:r>
              <a:rPr lang="ru-RU" altLang="ru-RU" sz="2200" dirty="0"/>
              <a:t> бизнес-планы:</a:t>
            </a:r>
          </a:p>
          <a:p>
            <a:pPr algn="just" eaLnBrk="1" hangingPunct="1"/>
            <a:r>
              <a:rPr lang="ru-RU" altLang="ru-RU" sz="2200" dirty="0"/>
              <a:t>1 внутренние предназначены для обоснования внутрихозяйственных проектов;</a:t>
            </a:r>
          </a:p>
          <a:p>
            <a:pPr algn="just" eaLnBrk="1" hangingPunct="1"/>
            <a:r>
              <a:rPr lang="ru-RU" altLang="ru-RU" sz="2200" dirty="0"/>
              <a:t>2 внешние предназначены для привлечения внешних инвестиций.</a:t>
            </a:r>
          </a:p>
          <a:p>
            <a:pPr algn="just" eaLnBrk="1" hangingPunct="1"/>
            <a:endParaRPr lang="ru-RU" altLang="ru-RU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и функции бизнес-планирования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996DFB6-AE78-4141-A7F1-B826293A5E94}" type="slidenum">
              <a:rPr lang="ru-RU" altLang="ru-RU" sz="1800"/>
              <a:pPr eaLnBrk="1" hangingPunct="1"/>
              <a:t>4</a:t>
            </a:fld>
            <a:endParaRPr lang="ru-RU" altLang="ru-RU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dirty="0"/>
              <a:t>Бизнес-планы выполняют следующие </a:t>
            </a:r>
            <a:r>
              <a:rPr lang="ru-RU" altLang="ru-RU" u="sng" dirty="0"/>
              <a:t>функции:</a:t>
            </a:r>
            <a:endParaRPr lang="ru-RU" altLang="ru-RU" dirty="0"/>
          </a:p>
          <a:p>
            <a:pPr algn="just"/>
            <a:r>
              <a:rPr lang="ru-RU" altLang="ru-RU" dirty="0"/>
              <a:t>а) определяют цель бизнеса, а также стратегию и тактику ее достижения;</a:t>
            </a:r>
          </a:p>
          <a:p>
            <a:pPr algn="just"/>
            <a:r>
              <a:rPr lang="ru-RU" altLang="ru-RU" dirty="0"/>
              <a:t>б) позволяют определить возможности развития нового направления деятельности;</a:t>
            </a:r>
          </a:p>
          <a:p>
            <a:pPr algn="just"/>
            <a:r>
              <a:rPr lang="ru-RU" altLang="ru-RU" dirty="0"/>
              <a:t>в) позволяют привлечь потенциальных партнеров-инвесторов и дополнительные кредитные ресурсы;</a:t>
            </a:r>
          </a:p>
          <a:p>
            <a:pPr algn="just"/>
            <a:r>
              <a:rPr lang="ru-RU" altLang="ru-RU" dirty="0"/>
              <a:t>г)  определяют состав маркетинговых мероприятий по изучению рынка, рекламы, стимулированию продаж, ценообразованию и т.д.;</a:t>
            </a:r>
          </a:p>
          <a:p>
            <a:pPr algn="just"/>
            <a:r>
              <a:rPr lang="ru-RU" altLang="ru-RU" dirty="0"/>
              <a:t>д)  дают возможность контролировать процесс развития производства и выполнения намеченного;</a:t>
            </a:r>
          </a:p>
          <a:p>
            <a:pPr algn="just"/>
            <a:r>
              <a:rPr lang="ru-RU" altLang="ru-RU" dirty="0"/>
              <a:t>е) определяют основные направления реструктуризации сельхозпредприятий при изменении формы собственности.</a:t>
            </a:r>
            <a:endParaRPr lang="ru-RU" altLang="ru-RU" sz="2200" dirty="0"/>
          </a:p>
          <a:p>
            <a:pPr algn="just" eaLnBrk="1" hangingPunct="1"/>
            <a:endParaRPr lang="ru-RU" altLang="ru-RU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и функции бизнес-планирования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9B69810-8322-418F-BD55-910D8A2EFFDB}" type="slidenum">
              <a:rPr lang="ru-RU" altLang="ru-RU" sz="1800"/>
              <a:pPr eaLnBrk="1" hangingPunct="1"/>
              <a:t>5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eaLnBrk="1" hangingPunct="1">
              <a:defRPr/>
            </a:pPr>
            <a:r>
              <a:rPr lang="ru-RU" altLang="ru-RU" sz="2200" dirty="0"/>
              <a:t>Таблица 1 – Основные задачи бизнес-планирования</a:t>
            </a:r>
          </a:p>
          <a:p>
            <a:pPr indent="0" algn="just" eaLnBrk="1" hangingPunct="1">
              <a:defRPr/>
            </a:pPr>
            <a:endParaRPr lang="ru-RU" altLang="ru-RU" sz="2200" dirty="0"/>
          </a:p>
          <a:p>
            <a:pPr indent="0" algn="just" eaLnBrk="1" hangingPunct="1">
              <a:defRPr/>
            </a:pPr>
            <a:endParaRPr lang="ru-RU" altLang="ru-RU" sz="2200" dirty="0"/>
          </a:p>
          <a:p>
            <a:pPr algn="just" eaLnBrk="1" hangingPunct="1">
              <a:defRPr/>
            </a:pPr>
            <a:endParaRPr lang="ru-RU" altLang="ru-RU" sz="2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650" y="1484313"/>
          <a:ext cx="7740650" cy="3246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5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1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3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33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№№ п.п.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Задачи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Ответственные исполнители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1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Проектирование перспектив развития по датам исполнения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Руководители предприятия, планово-экономическая служба, главные специалисты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91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Организация исполнения намеченной программы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Главные специалисты, руководители всех структурных внутрихозяйственных подразделений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8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Контроль за ходом исполнения намеченной программы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Руководители предприятия, главные специалисты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99" marR="253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и функции бизнес-планирования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A80D0F6-680B-43B7-90BF-D97FB9165408}" type="slidenum">
              <a:rPr lang="ru-RU" altLang="ru-RU" sz="1800"/>
              <a:pPr eaLnBrk="1" hangingPunct="1"/>
              <a:t>6</a:t>
            </a:fld>
            <a:endParaRPr lang="ru-RU" altLang="ru-RU" sz="1800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ctr" eaLnBrk="1" hangingPunct="1"/>
            <a:r>
              <a:rPr lang="ru-RU" altLang="ru-RU" sz="2200"/>
              <a:t>Рисунок 1 – Схема формирования бизнес-плана</a:t>
            </a:r>
          </a:p>
          <a:p>
            <a:pPr algn="just" eaLnBrk="1" hangingPunct="1"/>
            <a:endParaRPr lang="ru-RU" altLang="ru-RU" sz="2200"/>
          </a:p>
        </p:txBody>
      </p:sp>
      <p:pic>
        <p:nvPicPr>
          <p:cNvPr id="12294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12875"/>
            <a:ext cx="6334125" cy="37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и функции бизнес-планирования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7E711B5-FE18-44E6-ADB7-A003D9F426DF}" type="slidenum">
              <a:rPr lang="ru-RU" altLang="ru-RU" sz="1800"/>
              <a:pPr eaLnBrk="1" hangingPunct="1"/>
              <a:t>7</a:t>
            </a:fld>
            <a:endParaRPr lang="ru-RU" altLang="ru-RU" sz="180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ctr" eaLnBrk="1" hangingPunct="1"/>
            <a:r>
              <a:rPr lang="ru-RU" altLang="ru-RU" sz="2200"/>
              <a:t>Рисунок 2 – Процедура исполнения бизнес-плана</a:t>
            </a:r>
          </a:p>
          <a:p>
            <a:pPr algn="just" eaLnBrk="1" hangingPunct="1"/>
            <a:endParaRPr lang="ru-RU" altLang="ru-RU" sz="2200"/>
          </a:p>
        </p:txBody>
      </p:sp>
      <p:pic>
        <p:nvPicPr>
          <p:cNvPr id="14342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628775"/>
            <a:ext cx="64103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Структура бизнес-плана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228334-C8B8-4FFE-A6C1-0D690F03D6A9}" type="slidenum">
              <a:rPr lang="ru-RU" altLang="ru-RU" sz="1800"/>
              <a:pPr eaLnBrk="1" hangingPunct="1"/>
              <a:t>8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874713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  <a:p>
            <a:pPr algn="ctr" eaLnBrk="1" hangingPunct="1"/>
            <a:endParaRPr lang="ru-RU" altLang="ru-RU" sz="2200"/>
          </a:p>
          <a:p>
            <a:pPr algn="ctr" eaLnBrk="1" hangingPunct="1"/>
            <a:endParaRPr lang="ru-RU" altLang="ru-RU" sz="2200"/>
          </a:p>
          <a:p>
            <a:pPr algn="ctr" eaLnBrk="1" hangingPunct="1"/>
            <a:r>
              <a:rPr lang="ru-RU" altLang="ru-RU" sz="2200"/>
              <a:t>Рисунок 3 – Обязательные разделы бизнес-плана</a:t>
            </a:r>
          </a:p>
          <a:p>
            <a:pPr algn="ctr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</p:txBody>
      </p:sp>
      <p:pic>
        <p:nvPicPr>
          <p:cNvPr id="16390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0" t="35208" r="16734" b="40109"/>
          <a:stretch>
            <a:fillRect/>
          </a:stretch>
        </p:blipFill>
        <p:spPr bwMode="auto">
          <a:xfrm>
            <a:off x="1408113" y="2128838"/>
            <a:ext cx="6794500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Структура бизнес-плана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A397A7C-DECD-4976-BD26-F375363C9CB2}" type="slidenum">
              <a:rPr lang="ru-RU" altLang="ru-RU" sz="1800"/>
              <a:pPr eaLnBrk="1" hangingPunct="1"/>
              <a:t>9</a:t>
            </a:fld>
            <a:endParaRPr lang="ru-RU" altLang="ru-RU" sz="1800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200" u="sng"/>
              <a:t>Стандарт, введенный в действие Европейским Банком</a:t>
            </a:r>
            <a:r>
              <a:rPr lang="ru-RU" altLang="ru-RU" sz="2200"/>
              <a:t> по реконструкции и развития. Бизнес-план, составленный в формате ЕБРР, имеет следующую структуру:</a:t>
            </a:r>
          </a:p>
          <a:p>
            <a:r>
              <a:rPr lang="ru-RU" altLang="ru-RU" sz="2200"/>
              <a:t>1 Титульный лист</a:t>
            </a:r>
          </a:p>
          <a:p>
            <a:r>
              <a:rPr lang="ru-RU" altLang="ru-RU" sz="2200"/>
              <a:t>2 Соглашение о конфиденциальности</a:t>
            </a:r>
          </a:p>
          <a:p>
            <a:r>
              <a:rPr lang="ru-RU" altLang="ru-RU" sz="2200"/>
              <a:t>3 Резюме</a:t>
            </a:r>
          </a:p>
          <a:p>
            <a:r>
              <a:rPr lang="ru-RU" altLang="ru-RU" sz="2200"/>
              <a:t>4 Описание предприятия</a:t>
            </a:r>
          </a:p>
          <a:p>
            <a:r>
              <a:rPr lang="ru-RU" altLang="ru-RU" sz="2200"/>
              <a:t>5 Описание проекта</a:t>
            </a:r>
          </a:p>
          <a:p>
            <a:r>
              <a:rPr lang="ru-RU" altLang="ru-RU" sz="2200"/>
              <a:t>6 Финансовый блок</a:t>
            </a:r>
          </a:p>
          <a:p>
            <a:r>
              <a:rPr lang="ru-RU" altLang="ru-RU" sz="2200"/>
              <a:t>7 Приложения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Структура бизнес-плана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C40849F-ACFA-48AD-9964-960B1F61D4EA}" type="slidenum">
              <a:rPr lang="ru-RU" altLang="ru-RU" sz="1800"/>
              <a:pPr eaLnBrk="1" hangingPunct="1"/>
              <a:t>10</a:t>
            </a:fld>
            <a:endParaRPr lang="ru-RU" altLang="ru-RU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dirty="0"/>
              <a:t>Бизнес-план, оформляющийся в соответствии со стандартом </a:t>
            </a:r>
            <a:r>
              <a:rPr lang="en-US" altLang="ru-RU" dirty="0"/>
              <a:t>BFM</a:t>
            </a:r>
            <a:r>
              <a:rPr lang="ru-RU" altLang="ru-RU" dirty="0"/>
              <a:t>, должен включать в себя следующие разделы:</a:t>
            </a:r>
          </a:p>
          <a:p>
            <a:r>
              <a:rPr lang="ru-RU" altLang="ru-RU" dirty="0"/>
              <a:t>1 Титульный лист</a:t>
            </a:r>
          </a:p>
          <a:p>
            <a:r>
              <a:rPr lang="ru-RU" altLang="ru-RU" dirty="0"/>
              <a:t>2 Меморандум о конфиденциальности</a:t>
            </a:r>
          </a:p>
          <a:p>
            <a:r>
              <a:rPr lang="ru-RU" altLang="ru-RU" dirty="0"/>
              <a:t>3 Резюме бизнес-плана</a:t>
            </a:r>
          </a:p>
          <a:p>
            <a:r>
              <a:rPr lang="ru-RU" altLang="ru-RU" dirty="0"/>
              <a:t>4 Сведения общего характера (информация о предприятии, проекте)</a:t>
            </a:r>
          </a:p>
          <a:p>
            <a:r>
              <a:rPr lang="ru-RU" altLang="ru-RU" dirty="0"/>
              <a:t>5 Маркетинговый план</a:t>
            </a:r>
          </a:p>
          <a:p>
            <a:r>
              <a:rPr lang="ru-RU" altLang="ru-RU" dirty="0"/>
              <a:t>6 Организационный план</a:t>
            </a:r>
          </a:p>
          <a:p>
            <a:r>
              <a:rPr lang="ru-RU" altLang="ru-RU" dirty="0"/>
              <a:t>7 Инвестиционный план</a:t>
            </a:r>
          </a:p>
          <a:p>
            <a:r>
              <a:rPr lang="ru-RU" altLang="ru-RU" dirty="0"/>
              <a:t>8 Производственный план</a:t>
            </a:r>
          </a:p>
          <a:p>
            <a:r>
              <a:rPr lang="ru-RU" altLang="ru-RU" dirty="0"/>
              <a:t>9 Финансовый план</a:t>
            </a:r>
          </a:p>
          <a:p>
            <a:r>
              <a:rPr lang="ru-RU" altLang="ru-RU" dirty="0"/>
              <a:t>10 Риски</a:t>
            </a:r>
          </a:p>
          <a:p>
            <a:r>
              <a:rPr lang="ru-RU" altLang="ru-RU" dirty="0"/>
              <a:t>11 Приложения</a:t>
            </a:r>
            <a:endParaRPr lang="ru-RU" altLang="ru-RU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Структура бизнес-плана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60DC1C2-E796-4BEB-939D-6C196BEAD9E8}" type="slidenum">
              <a:rPr lang="ru-RU" altLang="ru-RU" sz="1800"/>
              <a:pPr eaLnBrk="1" hangingPunct="1"/>
              <a:t>11</a:t>
            </a:fld>
            <a:endParaRPr lang="ru-RU" altLang="ru-RU" sz="18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u="sng"/>
              <a:t>Стандарт </a:t>
            </a:r>
            <a:r>
              <a:rPr lang="en-US" altLang="ru-RU" u="sng"/>
              <a:t>KPMG</a:t>
            </a:r>
            <a:r>
              <a:rPr lang="ru-RU" altLang="ru-RU"/>
              <a:t> требует включения в бизнес-план следующих разделов:</a:t>
            </a:r>
          </a:p>
          <a:p>
            <a:r>
              <a:rPr lang="ru-RU" altLang="ru-RU"/>
              <a:t>1 Резюме</a:t>
            </a:r>
          </a:p>
          <a:p>
            <a:r>
              <a:rPr lang="ru-RU" altLang="ru-RU"/>
              <a:t>2 Описание продукта или услуги</a:t>
            </a:r>
          </a:p>
          <a:p>
            <a:r>
              <a:rPr lang="ru-RU" altLang="ru-RU"/>
              <a:t>3 Анализ рынка и отрасли</a:t>
            </a:r>
          </a:p>
          <a:p>
            <a:r>
              <a:rPr lang="ru-RU" altLang="ru-RU"/>
              <a:t>4 Описание целевых рынков</a:t>
            </a:r>
          </a:p>
          <a:p>
            <a:r>
              <a:rPr lang="ru-RU" altLang="ru-RU"/>
              <a:t>5 Маркетинговый план (описание стратегии продвижения, прогноз продаж, используемые средства)</a:t>
            </a:r>
          </a:p>
          <a:p>
            <a:r>
              <a:rPr lang="ru-RU" altLang="ru-RU"/>
              <a:t>6 Описание структуры и управления</a:t>
            </a:r>
          </a:p>
          <a:p>
            <a:r>
              <a:rPr lang="ru-RU" altLang="ru-RU"/>
              <a:t>7 Финансовый анализ проекта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Структура бизнес-плана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03B0BA6-5ED3-4019-9DB3-F97137098F29}" type="slidenum">
              <a:rPr lang="ru-RU" altLang="ru-RU" sz="1800"/>
              <a:pPr eaLnBrk="1" hangingPunct="1"/>
              <a:t>12</a:t>
            </a:fld>
            <a:endParaRPr lang="ru-RU" altLang="ru-RU" sz="180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/>
              <a:t>Резюме - это рекламная часть бизнес-плана. Оно должно содержать доказательства преимуществ и выгодности выполнения бизнес-плана, чтобы вызвать к нему интерес. Резюме выступают по сути кратким изложением бизнес-плана, то есть сжатым бизнес-планом в бизнес-плане.</a:t>
            </a:r>
          </a:p>
          <a:p>
            <a:pPr algn="just" eaLnBrk="1" hangingPunct="1"/>
            <a:r>
              <a:rPr lang="ru-RU" altLang="ru-RU" sz="2200"/>
              <a:t>Резюме содержит три основных блока:</a:t>
            </a:r>
          </a:p>
          <a:p>
            <a:pPr algn="just" eaLnBrk="1" hangingPunct="1"/>
            <a:r>
              <a:rPr lang="ru-RU" altLang="ru-RU" sz="2200"/>
              <a:t>1) общая характеристика организации;</a:t>
            </a:r>
          </a:p>
          <a:p>
            <a:pPr algn="just" eaLnBrk="1" hangingPunct="1"/>
            <a:r>
              <a:rPr lang="ru-RU" altLang="ru-RU" sz="2200"/>
              <a:t>2) философия бизнеса;</a:t>
            </a:r>
          </a:p>
          <a:p>
            <a:pPr algn="just" eaLnBrk="1" hangingPunct="1"/>
            <a:r>
              <a:rPr lang="ru-RU" altLang="ru-RU" sz="2200"/>
              <a:t>3) экономические параметры проекта</a:t>
            </a:r>
            <a:r>
              <a:rPr lang="en-US" altLang="ru-RU" sz="2200"/>
              <a:t>.</a:t>
            </a:r>
            <a:endParaRPr lang="ru-RU" altLang="ru-RU" sz="2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Структура бизнес-плана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A6D425B-8F5B-4008-9819-442153D579F7}" type="slidenum">
              <a:rPr lang="ru-RU" altLang="ru-RU" sz="1800"/>
              <a:pPr eaLnBrk="1" hangingPunct="1"/>
              <a:t>13</a:t>
            </a:fld>
            <a:endParaRPr lang="ru-RU" altLang="ru-RU" sz="180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ru-RU" sz="2200"/>
              <a:t>1 </a:t>
            </a:r>
            <a:r>
              <a:rPr lang="ru-RU" altLang="ru-RU" sz="2200"/>
              <a:t>Общая характеристика организации</a:t>
            </a:r>
            <a:endParaRPr lang="en-US" altLang="ru-RU" sz="2200"/>
          </a:p>
          <a:p>
            <a:pPr algn="just" eaLnBrk="1" hangingPunct="1"/>
            <a:r>
              <a:rPr lang="ru-RU" altLang="ru-RU" sz="2200"/>
              <a:t>Визитная карточка предприятия содержит информацию, в которой необходимо охарактеризовать создаваемое предприятие, определять его правовой статус, сферу деятельности, объем выпуска основной продукции, структуру капитала, количество работающих и др.</a:t>
            </a:r>
          </a:p>
          <a:p>
            <a:pPr algn="just" eaLnBrk="1" hangingPunct="1"/>
            <a:endParaRPr lang="ru-RU" altLang="ru-RU" sz="2200"/>
          </a:p>
          <a:p>
            <a:pPr algn="just" eaLnBrk="1" hangingPunct="1"/>
            <a:r>
              <a:rPr lang="ru-RU" altLang="ru-RU" sz="2200"/>
              <a:t>2 Философия бизнеса</a:t>
            </a:r>
          </a:p>
          <a:p>
            <a:pPr algn="just" eaLnBrk="1" hangingPunct="1"/>
            <a:r>
              <a:rPr lang="ru-RU" altLang="ru-RU" sz="2200"/>
              <a:t>Может выключать в себя видение или миссию организации.</a:t>
            </a:r>
          </a:p>
          <a:p>
            <a:pPr algn="just" eaLnBrk="1" hangingPunct="1"/>
            <a:endParaRPr lang="ru-RU" altLang="ru-RU" sz="2200"/>
          </a:p>
          <a:p>
            <a:pPr algn="just" eaLnBrk="1" hangingPunct="1"/>
            <a:r>
              <a:rPr lang="ru-RU" altLang="ru-RU" sz="2200"/>
              <a:t>3 Экономические параметры проекта – содержит в сжатом виде основные показатели, по которым можно сделать вывод об эффективности реализуемого проекта.</a:t>
            </a:r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План маркетинга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0D7962-071C-4953-85CC-63B52E33DAC6}" type="slidenum">
              <a:rPr lang="ru-RU" altLang="ru-RU" sz="1800"/>
              <a:pPr eaLnBrk="1" hangingPunct="1"/>
              <a:t>14</a:t>
            </a:fld>
            <a:endParaRPr lang="ru-RU" altLang="ru-RU" sz="1800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60425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2200" dirty="0"/>
              <a:t>План маркетинга</a:t>
            </a:r>
          </a:p>
          <a:p>
            <a:pPr algn="just" eaLnBrk="1" hangingPunct="1">
              <a:defRPr/>
            </a:pPr>
            <a:r>
              <a:rPr lang="ru-RU" altLang="ru-RU" sz="2200" dirty="0"/>
              <a:t>Маркетинговая стратегия – представляет собой фундаментальный процесс долго-срочной успешной реализации бизнес-плана, т.к. охватывает полностью всю аналитическую информацию о состоянии и перспективах рынка.</a:t>
            </a: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algn="just" eaLnBrk="1" hangingPunct="1">
              <a:defRPr/>
            </a:pPr>
            <a:endParaRPr lang="en-US" altLang="ru-RU" sz="2200" dirty="0"/>
          </a:p>
          <a:p>
            <a:pPr indent="0" algn="ctr" eaLnBrk="1" hangingPunct="1">
              <a:defRPr/>
            </a:pPr>
            <a:r>
              <a:rPr lang="ru-RU" altLang="ru-RU" sz="2200" dirty="0"/>
              <a:t>Рисунок 4 - Схема содержания раздела</a:t>
            </a:r>
          </a:p>
          <a:p>
            <a:pPr indent="0" algn="ctr" eaLnBrk="1" hangingPunct="1">
              <a:defRPr/>
            </a:pPr>
            <a:r>
              <a:rPr lang="ru-RU" altLang="ru-RU" sz="2200" dirty="0"/>
              <a:t>«Маркетинговая стратегия»</a:t>
            </a:r>
            <a:endParaRPr lang="en-US" altLang="ru-RU" sz="2200" dirty="0"/>
          </a:p>
          <a:p>
            <a:pPr algn="just" eaLnBrk="1" hangingPunct="1">
              <a:defRPr/>
            </a:pPr>
            <a:endParaRPr lang="ru-RU" altLang="ru-RU" sz="2200" dirty="0"/>
          </a:p>
        </p:txBody>
      </p:sp>
      <p:pic>
        <p:nvPicPr>
          <p:cNvPr id="2867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3" t="48950" r="30904" b="21300"/>
          <a:stretch>
            <a:fillRect/>
          </a:stretch>
        </p:blipFill>
        <p:spPr bwMode="auto">
          <a:xfrm>
            <a:off x="1422400" y="2528888"/>
            <a:ext cx="6408738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План маркетинга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72D982-97DE-4DFB-8CFC-DF9186036966}" type="slidenum">
              <a:rPr lang="ru-RU" altLang="ru-RU" sz="1800"/>
              <a:pPr eaLnBrk="1" hangingPunct="1"/>
              <a:t>15</a:t>
            </a:fld>
            <a:endParaRPr lang="ru-RU" altLang="ru-RU" sz="1800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60425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 i="1"/>
              <a:t>Источники используемой информации</a:t>
            </a:r>
          </a:p>
          <a:p>
            <a:pPr algn="just" eaLnBrk="1" hangingPunct="1"/>
            <a:r>
              <a:rPr lang="ru-RU" altLang="ru-RU" sz="2200"/>
              <a:t>1 анализ вторичной информации - </a:t>
            </a:r>
            <a:r>
              <a:rPr lang="ru-RU" altLang="ru-RU" sz="2400"/>
              <a:t>изучение</a:t>
            </a:r>
            <a:br>
              <a:rPr lang="ru-RU" altLang="ru-RU" sz="2400"/>
            </a:br>
            <a:r>
              <a:rPr lang="ru-RU" altLang="ru-RU" sz="2400"/>
              <a:t>всевозможных документов;</a:t>
            </a:r>
            <a:endParaRPr lang="ru-RU" altLang="ru-RU" sz="2200"/>
          </a:p>
          <a:p>
            <a:pPr algn="just" eaLnBrk="1" hangingPunct="1"/>
            <a:r>
              <a:rPr lang="ru-RU" altLang="ru-RU" sz="2200"/>
              <a:t>2 определение мотивации и характера поведения потребителей – проводится путем специальных обследований: интервью, собеседований, анкетирования. В качестве опрашиваемых респондентов выступают покупатели товара.</a:t>
            </a:r>
          </a:p>
          <a:p>
            <a:pPr algn="just" eaLnBrk="1" hangingPunct="1"/>
            <a:r>
              <a:rPr lang="ru-RU" altLang="ru-RU" sz="2200"/>
              <a:t>Мотивация покупок продукции производственно-технического назначения рациональна и в существенно меньшей степени эмоциональна по сравнению с мотивацией покупок потребительских товаров.</a:t>
            </a:r>
          </a:p>
          <a:p>
            <a:pPr algn="just" eaLnBrk="1" hangingPunct="1"/>
            <a:endParaRPr lang="ru-RU" altLang="ru-RU" sz="2200"/>
          </a:p>
          <a:p>
            <a:pPr algn="just" eaLnBrk="1" hangingPunct="1"/>
            <a:endParaRPr lang="ru-RU" altLang="ru-RU"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План маркетинга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F702747-11CD-4568-BAE3-367EFEC2DB41}" type="slidenum">
              <a:rPr lang="ru-RU" altLang="ru-RU" sz="1800"/>
              <a:pPr eaLnBrk="1" hangingPunct="1"/>
              <a:t>16</a:t>
            </a:fld>
            <a:endParaRPr lang="ru-RU" altLang="ru-RU" sz="180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/>
              <a:t>Основные характеристики, оцениваемые при анализе рынка:</a:t>
            </a:r>
          </a:p>
          <a:p>
            <a:pPr algn="just" eaLnBrk="1" hangingPunct="1"/>
            <a:r>
              <a:rPr lang="ru-RU" altLang="ru-RU" sz="2200"/>
              <a:t>- емкость рынка в физическом и денежном выражении;</a:t>
            </a:r>
          </a:p>
          <a:p>
            <a:pPr algn="just" eaLnBrk="1" hangingPunct="1"/>
            <a:r>
              <a:rPr lang="ru-RU" altLang="ru-RU" sz="2200"/>
              <a:t>- емкость отдельных рыночных сегментов;</a:t>
            </a:r>
          </a:p>
          <a:p>
            <a:pPr algn="just" eaLnBrk="1" hangingPunct="1"/>
            <a:r>
              <a:rPr lang="ru-RU" altLang="ru-RU" sz="2200"/>
              <a:t>- доля организации на рынке и в отдельных рыночных сегментах;</a:t>
            </a:r>
          </a:p>
          <a:p>
            <a:pPr algn="just" eaLnBrk="1" hangingPunct="1"/>
            <a:r>
              <a:rPr lang="ru-RU" altLang="ru-RU" sz="2200"/>
              <a:t>- тенденция рынка и его сегментов — рост, стагнация, спад;</a:t>
            </a:r>
          </a:p>
          <a:p>
            <a:pPr algn="just" eaLnBrk="1" hangingPunct="1"/>
            <a:r>
              <a:rPr lang="ru-RU" altLang="ru-RU" sz="2200"/>
              <a:t>- среднее потребление на душу населения, семью, клиента;</a:t>
            </a:r>
          </a:p>
          <a:p>
            <a:pPr algn="just" eaLnBrk="1" hangingPunct="1"/>
            <a:r>
              <a:rPr lang="ru-RU" altLang="ru-RU" sz="2200"/>
              <a:t>- уровень насыщения рынка;</a:t>
            </a:r>
          </a:p>
          <a:p>
            <a:pPr algn="just" eaLnBrk="1" hangingPunct="1"/>
            <a:r>
              <a:rPr lang="ru-RU" altLang="ru-RU" sz="2200"/>
              <a:t>- степень оснащенности семьи или организации товарами;</a:t>
            </a:r>
          </a:p>
          <a:p>
            <a:pPr algn="just" eaLnBrk="1" hangingPunct="1"/>
            <a:r>
              <a:rPr lang="ru-RU" altLang="ru-RU" sz="2200"/>
              <a:t>- средний срок службы товаров;</a:t>
            </a:r>
          </a:p>
          <a:p>
            <a:pPr algn="just" eaLnBrk="1" hangingPunct="1"/>
            <a:r>
              <a:rPr lang="ru-RU" altLang="ru-RU" sz="2200"/>
              <a:t>- доля продаж, обусловленная спросом на замену;</a:t>
            </a:r>
          </a:p>
          <a:p>
            <a:pPr algn="just" eaLnBrk="1" hangingPunct="1"/>
            <a:r>
              <a:rPr lang="ru-RU" altLang="ru-RU" sz="2200"/>
              <a:t>- товары-заменители, выполняющие ту же функцию;</a:t>
            </a:r>
          </a:p>
          <a:p>
            <a:pPr algn="just" eaLnBrk="1" hangingPunct="1"/>
            <a:r>
              <a:rPr lang="ru-RU" altLang="ru-RU" sz="2200"/>
              <a:t>- сезонность структуры продаж;</a:t>
            </a:r>
          </a:p>
          <a:p>
            <a:pPr algn="just" eaLnBrk="1" hangingPunct="1"/>
            <a:r>
              <a:rPr lang="ru-RU" altLang="ru-RU" sz="2200"/>
              <a:t>- нововведения, которые могут изменить отношение к товару.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План маркетинга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50C15F0-FF79-4362-8017-39BDB77977DE}" type="slidenum">
              <a:rPr lang="ru-RU" altLang="ru-RU" sz="1800"/>
              <a:pPr eaLnBrk="1" hangingPunct="1"/>
              <a:t>17</a:t>
            </a:fld>
            <a:endParaRPr lang="ru-RU" altLang="ru-RU" sz="1800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Принципы формирования и использования информации:</a:t>
            </a:r>
          </a:p>
          <a:p>
            <a:pPr algn="just" eaLnBrk="1" hangingPunct="1"/>
            <a:r>
              <a:rPr lang="ru-RU" altLang="ru-RU" sz="2200"/>
              <a:t>1 актуальность информации;</a:t>
            </a:r>
          </a:p>
          <a:p>
            <a:pPr algn="just" eaLnBrk="1" hangingPunct="1"/>
            <a:r>
              <a:rPr lang="ru-RU" altLang="ru-RU" sz="2200"/>
              <a:t>2 достоверность данных;</a:t>
            </a:r>
          </a:p>
          <a:p>
            <a:pPr algn="just" eaLnBrk="1" hangingPunct="1"/>
            <a:r>
              <a:rPr lang="ru-RU" altLang="ru-RU" sz="2200"/>
              <a:t>3 релевантность данных;</a:t>
            </a:r>
          </a:p>
          <a:p>
            <a:pPr algn="just" eaLnBrk="1" hangingPunct="1"/>
            <a:r>
              <a:rPr lang="ru-RU" altLang="ru-RU" sz="2200"/>
              <a:t>4 полнота отображения;</a:t>
            </a:r>
          </a:p>
          <a:p>
            <a:pPr algn="just" eaLnBrk="1" hangingPunct="1"/>
            <a:r>
              <a:rPr lang="ru-RU" altLang="ru-RU" sz="2200"/>
              <a:t>5 целенаправленность данных;</a:t>
            </a:r>
          </a:p>
          <a:p>
            <a:pPr algn="just" eaLnBrk="1" hangingPunct="1"/>
            <a:r>
              <a:rPr lang="ru-RU" altLang="ru-RU" sz="2200"/>
              <a:t>6 информационное единство.</a:t>
            </a:r>
          </a:p>
          <a:p>
            <a:pPr algn="just" eaLnBrk="1" hangingPunct="1"/>
            <a:endParaRPr lang="ru-RU" altLang="ru-RU" sz="2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План маркетинга</a:t>
            </a: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92236E-8D2D-4D23-819A-F9066F698A7C}" type="slidenum">
              <a:rPr lang="ru-RU" altLang="ru-RU" sz="1800"/>
              <a:pPr eaLnBrk="1" hangingPunct="1"/>
              <a:t>18</a:t>
            </a:fld>
            <a:endParaRPr lang="ru-RU" altLang="ru-RU" sz="180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Источники первичных данных: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1 источники общей маркетинговой информации - периодические издания и реклама, телевидение и радио, а также выставки, ярмарки, конференции, презентации, совещания; выступления государственных и политических деятелей; законодательство;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2 Источники узкопрофильной маркетинговой информации (каналы избирательного воздействия):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- публикуемые бухгалтерские и финансовые отчеты организаций;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- отчеты руководителей организаций на собраниях акционеров;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- узкоспециализированные производственные издания;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 - фирменные продажи с демонстрацией параметров товаров;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- экономические сведения, распространяемые специализированными фирмами;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- коммерческие базы и банки данных.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План маркетинга</a:t>
            </a: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4692D21-1427-4BB0-BAD0-EAB28B08C04E}" type="slidenum">
              <a:rPr lang="ru-RU" altLang="ru-RU" sz="1800"/>
              <a:pPr eaLnBrk="1" hangingPunct="1"/>
              <a:t>19</a:t>
            </a:fld>
            <a:endParaRPr lang="ru-RU" altLang="ru-RU" sz="180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Источники первичных данных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3 источники, формируемые в результате проведения специальных маркетинговых исследований (цель — сбор дополнительной информации);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Совокупность информации, необходимой для выполнения</a:t>
            </a:r>
            <a:br>
              <a:rPr lang="ru-RU" altLang="ru-RU"/>
            </a:br>
            <a:r>
              <a:rPr lang="ru-RU" altLang="ru-RU"/>
              <a:t>маркетинговых исследований: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1) система внутренней информации;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2) система внешней информации;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3) система информации маркетинговых исследований.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План маркетинга</a:t>
            </a: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9A3084-CFA4-40A9-A9A5-86056EEAEEEA}" type="slidenum">
              <a:rPr lang="ru-RU" altLang="ru-RU" sz="1800"/>
              <a:pPr eaLnBrk="1" hangingPunct="1"/>
              <a:t>20</a:t>
            </a:fld>
            <a:endParaRPr lang="ru-RU" altLang="ru-RU" sz="1800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i="1" dirty="0"/>
              <a:t>Сегментация и определение перспективных групп клиентов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2 – Оценка конкурентоспособности продукта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473402"/>
              </p:ext>
            </p:extLst>
          </p:nvPr>
        </p:nvGraphicFramePr>
        <p:xfrm>
          <a:off x="577850" y="2173288"/>
          <a:ext cx="7954962" cy="36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1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1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9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96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29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Критерии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Конкурирующие продукты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Мой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продукт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 </a:t>
                      </a:r>
                      <a:r>
                        <a:rPr lang="en-US" sz="1200" dirty="0" err="1">
                          <a:effectLst/>
                        </a:rPr>
                        <a:t>Обязательные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требования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стандартов</a:t>
                      </a:r>
                      <a:r>
                        <a:rPr lang="en-US" sz="1200" dirty="0">
                          <a:effectLst/>
                        </a:rPr>
                        <a:t>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б</a:t>
                      </a:r>
                      <a:r>
                        <a:rPr lang="en-US" sz="1200" dirty="0" err="1">
                          <a:effectLst/>
                        </a:rPr>
                        <a:t>езвредность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для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здоровья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б</a:t>
                      </a:r>
                      <a:r>
                        <a:rPr lang="en-US" sz="1200" dirty="0" err="1">
                          <a:effectLst/>
                        </a:rPr>
                        <a:t>езопасность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для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имущества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граждан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 </a:t>
                      </a:r>
                      <a:r>
                        <a:rPr lang="en-US" sz="1200" dirty="0" err="1">
                          <a:effectLst/>
                        </a:rPr>
                        <a:t>Рекомендательны</a:t>
                      </a:r>
                      <a:r>
                        <a:rPr lang="ru-RU" sz="1200" dirty="0">
                          <a:effectLst/>
                        </a:rPr>
                        <a:t>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требования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стандартов</a:t>
                      </a:r>
                      <a:r>
                        <a:rPr lang="en-US" sz="1200" dirty="0">
                          <a:effectLst/>
                        </a:rPr>
                        <a:t>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</a:t>
                      </a:r>
                      <a:r>
                        <a:rPr lang="en-US" sz="1200" dirty="0" err="1">
                          <a:effectLst/>
                        </a:rPr>
                        <a:t>вкус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</a:t>
                      </a:r>
                      <a:r>
                        <a:rPr lang="en-US" sz="1200" dirty="0" err="1">
                          <a:effectLst/>
                        </a:rPr>
                        <a:t>калорийность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п</a:t>
                      </a:r>
                      <a:r>
                        <a:rPr lang="en-US" sz="1200" dirty="0" err="1">
                          <a:effectLst/>
                        </a:rPr>
                        <a:t>овышенна</a:t>
                      </a:r>
                      <a:r>
                        <a:rPr lang="ru-RU" sz="1200" dirty="0">
                          <a:effectLst/>
                        </a:rPr>
                        <a:t>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биологическая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ценность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у</a:t>
                      </a:r>
                      <a:r>
                        <a:rPr lang="en-US" sz="1200" dirty="0" err="1">
                          <a:effectLst/>
                        </a:rPr>
                        <a:t>добство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упаковки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 п</a:t>
                      </a:r>
                      <a:r>
                        <a:rPr lang="en-US" sz="1200">
                          <a:effectLst/>
                        </a:rPr>
                        <a:t>ростота эксплуатации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 </a:t>
                      </a:r>
                      <a:r>
                        <a:rPr lang="en-US" sz="1200">
                          <a:effectLst/>
                        </a:rPr>
                        <a:t>дизайн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 н</a:t>
                      </a:r>
                      <a:r>
                        <a:rPr lang="en-US" sz="1200">
                          <a:effectLst/>
                        </a:rPr>
                        <a:t>овизна модели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 расширение количества и качества предоставляемых услуг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и т.д.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Итого баллов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Цена за однотипный продукт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Соотношение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качество</a:t>
                      </a:r>
                      <a:r>
                        <a:rPr lang="en-US" sz="1200" dirty="0">
                          <a:effectLst/>
                        </a:rPr>
                        <a:t> / </a:t>
                      </a:r>
                      <a:r>
                        <a:rPr lang="en-US" sz="1200" dirty="0" err="1">
                          <a:effectLst/>
                        </a:rPr>
                        <a:t>цена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План маркетинга</a:t>
            </a: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3DA57E-0F6B-4A00-903B-2094EE35FD0F}" type="slidenum">
              <a:rPr lang="ru-RU" altLang="ru-RU" sz="1800"/>
              <a:pPr eaLnBrk="1" hangingPunct="1"/>
              <a:t>21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Маркетинговая стратегия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Возможности удовлетворения основных и сопутствующих нужд потребителей;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 Определение емкости рынка по каждой целевой группе.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 сравнительный анализ ценовой политики прямых и косвенных конкурентов;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6 анализ конкурентной привлекательности;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7 использование конкурентного преимущества;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8 инструменты формирования образа продукта;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9 позиционирование продукта;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План маркетинга</a:t>
            </a: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22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Инструменты формирования образа продукта:</a:t>
            </a:r>
          </a:p>
          <a:p>
            <a:r>
              <a:rPr lang="ru-RU" altLang="ru-RU" b="1"/>
              <a:t>1) Упаковка;</a:t>
            </a:r>
            <a:endParaRPr lang="ru-RU" altLang="ru-RU"/>
          </a:p>
          <a:p>
            <a:r>
              <a:rPr lang="ru-RU" altLang="ru-RU" b="1"/>
              <a:t>2) Сервис;</a:t>
            </a:r>
            <a:endParaRPr lang="ru-RU" altLang="ru-RU"/>
          </a:p>
          <a:p>
            <a:r>
              <a:rPr lang="ru-RU" altLang="ru-RU" b="1"/>
              <a:t>3) Фасовка</a:t>
            </a:r>
            <a:r>
              <a:rPr lang="ru-RU" altLang="ru-RU"/>
              <a:t>.</a:t>
            </a:r>
          </a:p>
          <a:p>
            <a:endParaRPr lang="ru-RU" altLang="ru-RU"/>
          </a:p>
          <a:p>
            <a:r>
              <a:rPr lang="ru-RU" altLang="ru-RU"/>
              <a:t>Позиционирование продукта:</a:t>
            </a:r>
          </a:p>
          <a:p>
            <a:r>
              <a:rPr lang="ru-RU" altLang="ru-RU"/>
              <a:t>1) как </a:t>
            </a:r>
            <a:r>
              <a:rPr lang="ru-RU" altLang="ru-RU" b="1"/>
              <a:t>элитный товар</a:t>
            </a:r>
            <a:r>
              <a:rPr lang="ru-RU" altLang="ru-RU"/>
              <a:t>;</a:t>
            </a:r>
          </a:p>
          <a:p>
            <a:r>
              <a:rPr lang="ru-RU" altLang="ru-RU"/>
              <a:t>2) как </a:t>
            </a:r>
            <a:r>
              <a:rPr lang="ru-RU" altLang="ru-RU" b="1"/>
              <a:t>товар массового спроса;</a:t>
            </a:r>
            <a:endParaRPr lang="ru-RU" altLang="ru-RU"/>
          </a:p>
          <a:p>
            <a:r>
              <a:rPr lang="ru-RU" altLang="ru-RU"/>
              <a:t>3) как </a:t>
            </a:r>
            <a:r>
              <a:rPr lang="ru-RU" altLang="ru-RU" b="1"/>
              <a:t>товар для узкой аудитории</a:t>
            </a:r>
            <a:r>
              <a:rPr lang="ru-RU" altLang="ru-RU"/>
              <a:t>.</a:t>
            </a:r>
          </a:p>
          <a:p>
            <a:endParaRPr lang="ru-RU" altLang="ru-RU"/>
          </a:p>
          <a:p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  <a:p>
            <a:pPr algn="just" eaLnBrk="1" hangingPunct="1">
              <a:spcBef>
                <a:spcPct val="10000"/>
              </a:spcBef>
            </a:pPr>
            <a:endParaRPr lang="ru-RU" alt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План маркетинга</a:t>
            </a:r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23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10 Инструменты продвижения продукта:</a:t>
            </a:r>
          </a:p>
          <a:p>
            <a:r>
              <a:rPr lang="ru-RU" dirty="0"/>
              <a:t>1) формирование спроса и стимулирование сбыта;</a:t>
            </a:r>
          </a:p>
          <a:p>
            <a:r>
              <a:rPr lang="ru-RU" dirty="0"/>
              <a:t>2) стимулирование посредника.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11 План маркетинга</a:t>
            </a:r>
          </a:p>
          <a:p>
            <a:r>
              <a:rPr lang="ru-RU" altLang="ru-RU" dirty="0"/>
              <a:t>Таблица – План реализации продукции</a:t>
            </a:r>
          </a:p>
          <a:p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688914"/>
              </p:ext>
            </p:extLst>
          </p:nvPr>
        </p:nvGraphicFramePr>
        <p:xfrm>
          <a:off x="577850" y="3104964"/>
          <a:ext cx="7666558" cy="29883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6524">
                  <a:extLst>
                    <a:ext uri="{9D8B030D-6E8A-4147-A177-3AD203B41FA5}">
                      <a16:colId xmlns:a16="http://schemas.microsoft.com/office/drawing/2014/main" val="4033129613"/>
                    </a:ext>
                  </a:extLst>
                </a:gridCol>
                <a:gridCol w="418448">
                  <a:extLst>
                    <a:ext uri="{9D8B030D-6E8A-4147-A177-3AD203B41FA5}">
                      <a16:colId xmlns:a16="http://schemas.microsoft.com/office/drawing/2014/main" val="827140188"/>
                    </a:ext>
                  </a:extLst>
                </a:gridCol>
                <a:gridCol w="377546">
                  <a:extLst>
                    <a:ext uri="{9D8B030D-6E8A-4147-A177-3AD203B41FA5}">
                      <a16:colId xmlns:a16="http://schemas.microsoft.com/office/drawing/2014/main" val="2908382742"/>
                    </a:ext>
                  </a:extLst>
                </a:gridCol>
                <a:gridCol w="341365">
                  <a:extLst>
                    <a:ext uri="{9D8B030D-6E8A-4147-A177-3AD203B41FA5}">
                      <a16:colId xmlns:a16="http://schemas.microsoft.com/office/drawing/2014/main" val="328147048"/>
                    </a:ext>
                  </a:extLst>
                </a:gridCol>
                <a:gridCol w="423953">
                  <a:extLst>
                    <a:ext uri="{9D8B030D-6E8A-4147-A177-3AD203B41FA5}">
                      <a16:colId xmlns:a16="http://schemas.microsoft.com/office/drawing/2014/main" val="578443747"/>
                    </a:ext>
                  </a:extLst>
                </a:gridCol>
                <a:gridCol w="668572">
                  <a:extLst>
                    <a:ext uri="{9D8B030D-6E8A-4147-A177-3AD203B41FA5}">
                      <a16:colId xmlns:a16="http://schemas.microsoft.com/office/drawing/2014/main" val="3705486589"/>
                    </a:ext>
                  </a:extLst>
                </a:gridCol>
                <a:gridCol w="394065">
                  <a:extLst>
                    <a:ext uri="{9D8B030D-6E8A-4147-A177-3AD203B41FA5}">
                      <a16:colId xmlns:a16="http://schemas.microsoft.com/office/drawing/2014/main" val="627576238"/>
                    </a:ext>
                  </a:extLst>
                </a:gridCol>
                <a:gridCol w="358669">
                  <a:extLst>
                    <a:ext uri="{9D8B030D-6E8A-4147-A177-3AD203B41FA5}">
                      <a16:colId xmlns:a16="http://schemas.microsoft.com/office/drawing/2014/main" val="745040652"/>
                    </a:ext>
                  </a:extLst>
                </a:gridCol>
                <a:gridCol w="401144">
                  <a:extLst>
                    <a:ext uri="{9D8B030D-6E8A-4147-A177-3AD203B41FA5}">
                      <a16:colId xmlns:a16="http://schemas.microsoft.com/office/drawing/2014/main" val="3635985628"/>
                    </a:ext>
                  </a:extLst>
                </a:gridCol>
                <a:gridCol w="365748">
                  <a:extLst>
                    <a:ext uri="{9D8B030D-6E8A-4147-A177-3AD203B41FA5}">
                      <a16:colId xmlns:a16="http://schemas.microsoft.com/office/drawing/2014/main" val="297811378"/>
                    </a:ext>
                  </a:extLst>
                </a:gridCol>
                <a:gridCol w="673292">
                  <a:extLst>
                    <a:ext uri="{9D8B030D-6E8A-4147-A177-3AD203B41FA5}">
                      <a16:colId xmlns:a16="http://schemas.microsoft.com/office/drawing/2014/main" val="1179991461"/>
                    </a:ext>
                  </a:extLst>
                </a:gridCol>
                <a:gridCol w="817232">
                  <a:extLst>
                    <a:ext uri="{9D8B030D-6E8A-4147-A177-3AD203B41FA5}">
                      <a16:colId xmlns:a16="http://schemas.microsoft.com/office/drawing/2014/main" val="4153523052"/>
                    </a:ext>
                  </a:extLst>
                </a:gridCol>
              </a:tblGrid>
              <a:tr h="747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Первый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год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месяцы</a:t>
                      </a:r>
                      <a:endParaRPr lang="ru-RU" sz="1200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Итог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за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Второй год, кв.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Итог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за</a:t>
                      </a:r>
                      <a:r>
                        <a:rPr lang="en-US" sz="1200" dirty="0">
                          <a:effectLst/>
                        </a:rPr>
                        <a:t> 2-й </a:t>
                      </a:r>
                      <a:r>
                        <a:rPr lang="en-US" sz="1200" dirty="0" err="1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Третий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824805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Прогноз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продаж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...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063526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1-я ассортиментная группа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570342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2-я ассортиментная группа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476858"/>
                  </a:ext>
                </a:extLst>
              </a:tr>
              <a:tr h="2490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..................................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2737823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n-я </a:t>
                      </a:r>
                      <a:r>
                        <a:rPr lang="en-US" sz="1200" dirty="0" err="1">
                          <a:effectLst/>
                        </a:rPr>
                        <a:t>ассортиментная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группа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953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367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24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dirty="0"/>
              <a:t>Производственный план – часть бизнес-плана, в которой дается резюме стратегии развития предпринимательской деятельности на основе перспективной производственной программы предприятия.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Рисунок  - </a:t>
            </a:r>
            <a:r>
              <a:rPr lang="ru-RU" dirty="0"/>
              <a:t>Схема содержания раздела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dirty="0"/>
              <a:t>«Стратегия производства продукции»</a:t>
            </a:r>
            <a:endParaRPr lang="ru-RU" altLang="ru-RU" dirty="0"/>
          </a:p>
          <a:p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8000" t="38735" r="26834" b="17688"/>
          <a:stretch/>
        </p:blipFill>
        <p:spPr>
          <a:xfrm>
            <a:off x="1691680" y="2204864"/>
            <a:ext cx="5895345" cy="319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26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25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en-US" altLang="ru-RU" dirty="0"/>
              <a:t>1 </a:t>
            </a:r>
            <a:r>
              <a:rPr lang="ru-RU" altLang="ru-RU" dirty="0"/>
              <a:t>Разработка стратегии производства продукции предполагает обоснование производственной программы на три и более лет с распределением на первый год по месяцам, второй год - по кварталам, на другие годы расчеты ведутся в целом по годам.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2 Контроль и управление качеством продукции: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1) характеристика различных видов контроля качества;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2) сертификация и управление качеством продукции.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Вопросы:</a:t>
            </a:r>
          </a:p>
          <a:p>
            <a:r>
              <a:rPr lang="ru-RU" dirty="0"/>
              <a:t>- кто ответственен за проведение контроля качества?</a:t>
            </a:r>
          </a:p>
          <a:p>
            <a:r>
              <a:rPr lang="ru-RU" dirty="0"/>
              <a:t>- каким образом осуществляется окончательный контроль качества (указать методы, стадии)?</a:t>
            </a:r>
          </a:p>
          <a:p>
            <a:r>
              <a:rPr lang="ru-RU" dirty="0"/>
              <a:t>- какие шаги предпринимаются для контроля качества на различных этапах производства?</a:t>
            </a:r>
          </a:p>
          <a:p>
            <a:r>
              <a:rPr lang="ru-RU" dirty="0"/>
              <a:t>- каким образом будут учитываться замечания покупателей о качестве продукции /услуг?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4062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26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</a:t>
            </a:r>
            <a:r>
              <a:rPr lang="ru-RU" dirty="0"/>
              <a:t>Характеристика производственной базы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Характеристика производственных мощностей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62687"/>
              </p:ext>
            </p:extLst>
          </p:nvPr>
        </p:nvGraphicFramePr>
        <p:xfrm>
          <a:off x="577852" y="2096294"/>
          <a:ext cx="7882579" cy="335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2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1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6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41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83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10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Вид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оборудования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Время работы в смену, чел.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Тип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(марка) или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условное наименование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Произ-водитель-ность (мощность)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Потреб-ляемая мощ-ность, квт/ч.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Раз-меры, м*м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обслуживающего персонала, чел.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Цена,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Производственное оборудование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Цех 1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 Станок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2. Машина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 т.д.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Цех 2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 т.д.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Оборудование вспомогательных служб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Оборудование 1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 т.д.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Складское оборудование для хранения сырья и заготовки продукции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и т. 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696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27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 Активы на начало бизнеса</a:t>
            </a:r>
            <a:endParaRPr 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Характеристика производственных мощностей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125599"/>
              </p:ext>
            </p:extLst>
          </p:nvPr>
        </p:nvGraphicFramePr>
        <p:xfrm>
          <a:off x="935596" y="1916832"/>
          <a:ext cx="7416823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2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8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Виды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активов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921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Стоимость, </a:t>
                      </a:r>
                      <a:r>
                        <a:rPr lang="ru-RU" sz="1200">
                          <a:effectLst/>
                        </a:rPr>
                        <a:t>р</a:t>
                      </a:r>
                      <a:r>
                        <a:rPr lang="en-US" sz="1200">
                          <a:effectLst/>
                        </a:rPr>
                        <a:t>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Источник</a:t>
                      </a:r>
                      <a:r>
                        <a:rPr lang="ru-RU" sz="1200">
                          <a:effectLst/>
                        </a:rPr>
                        <a:t> и</a:t>
                      </a:r>
                      <a:r>
                        <a:rPr lang="en-US" sz="1200">
                          <a:effectLst/>
                        </a:rPr>
                        <a:t>нвестирования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Производственное оборудование</a:t>
                      </a:r>
                    </a:p>
                    <a:p>
                      <a:pPr indent="29146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том числе оборудование 1    ...</a:t>
                      </a:r>
                    </a:p>
                    <a:p>
                      <a:pPr indent="29146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оборудование </a:t>
                      </a:r>
                      <a:r>
                        <a:rPr lang="en-US" sz="1200" dirty="0">
                          <a:effectLst/>
                        </a:rPr>
                        <a:t>n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Малоценные и быстроизнашивающиеся предметы</a:t>
                      </a:r>
                    </a:p>
                    <a:p>
                      <a:pPr indent="29146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том числе инструменты      ...</a:t>
                      </a:r>
                    </a:p>
                    <a:p>
                      <a:pPr indent="29146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предмет </a:t>
                      </a:r>
                      <a:r>
                        <a:rPr lang="en-US" sz="1200" dirty="0">
                          <a:effectLst/>
                        </a:rPr>
                        <a:t>n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Офисное оборудование и мебель</a:t>
                      </a:r>
                    </a:p>
                    <a:p>
                      <a:pPr indent="29146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том числе компьютер      ...</a:t>
                      </a:r>
                    </a:p>
                    <a:p>
                      <a:pPr indent="29146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оборудование </a:t>
                      </a:r>
                      <a:r>
                        <a:rPr lang="en-US" sz="1200" dirty="0">
                          <a:effectLst/>
                        </a:rPr>
                        <a:t>n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0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Транспорт (автомобиль, мотороллер и т.д.)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0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Итого активов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4253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28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 Этапы разработки производственной программы: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1) расчет выпуска продукции на основе производственных мощностей;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2) обоснование плана выпуска продукции с учетом возможностей реализации;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3) оценка обеспеченности планов выпуска и реализации продукции производственными мощностями;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4) разработка прогнозов выпуска продукции на основе анализа производственных мощностей и объемов реализации;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5) обоснование потребности в ресурсах и источниках ее обеспечения.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6  Расчет выпуска продукции на основе производственных мощностей.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336863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692696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29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0070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- </a:t>
            </a:r>
            <a:r>
              <a:rPr lang="en-US" dirty="0" err="1"/>
              <a:t>Максимальный</a:t>
            </a:r>
            <a:r>
              <a:rPr lang="en-US" dirty="0"/>
              <a:t> </a:t>
            </a:r>
            <a:r>
              <a:rPr lang="en-US" dirty="0" err="1"/>
              <a:t>объем</a:t>
            </a:r>
            <a:r>
              <a:rPr lang="en-US" dirty="0"/>
              <a:t> </a:t>
            </a:r>
            <a:r>
              <a:rPr lang="en-US" dirty="0" err="1"/>
              <a:t>выпуска</a:t>
            </a:r>
            <a:r>
              <a:rPr lang="en-US" dirty="0"/>
              <a:t> </a:t>
            </a:r>
            <a:r>
              <a:rPr lang="en-US" dirty="0" err="1"/>
              <a:t>продукции</a:t>
            </a: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7 Обоснование плана выпуска продукции с учетом возможностей реализации - предполагает учет обоснованных маркетингом планов реализации, необходимости создания запасов готовой продукции и обеспечения собственного потребления.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Таблица - Расчет перспективного плана выпуска продукции </a:t>
            </a:r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792533"/>
              </p:ext>
            </p:extLst>
          </p:nvPr>
        </p:nvGraphicFramePr>
        <p:xfrm>
          <a:off x="791580" y="1196752"/>
          <a:ext cx="7776864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24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9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1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Наименование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Годы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продукции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первый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второй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.........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Продукция</a:t>
                      </a:r>
                      <a:r>
                        <a:rPr lang="en-US" sz="1400" dirty="0">
                          <a:effectLst/>
                        </a:rPr>
                        <a:t> 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Продукция</a:t>
                      </a:r>
                      <a:r>
                        <a:rPr lang="en-US" sz="1400" dirty="0">
                          <a:effectLst/>
                        </a:rPr>
                        <a:t> 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......................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Продукция n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Итого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450201"/>
              </p:ext>
            </p:extLst>
          </p:nvPr>
        </p:nvGraphicFramePr>
        <p:xfrm>
          <a:off x="683568" y="4401108"/>
          <a:ext cx="8136582" cy="16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0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7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3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93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Плановый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период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План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реализации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Запасы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на начало периода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Запасы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</a:t>
                      </a:r>
                      <a:r>
                        <a:rPr lang="en-US" sz="1200">
                          <a:effectLst/>
                        </a:rPr>
                        <a:t>а конец периода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Собственное потребление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План выпуска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(2-3+4+5)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Первый год, 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Второй год, 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Темп роста, % к первому году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Третий год, 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Темп роста, % ко второму году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5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30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7 Оценка обеспеченности планов выпуска и реализации продукции производственными мощностями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8 </a:t>
            </a:r>
            <a:r>
              <a:rPr lang="ru-RU" dirty="0"/>
              <a:t>Прогнозирование выпуска продукции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996407"/>
              </p:ext>
            </p:extLst>
          </p:nvPr>
        </p:nvGraphicFramePr>
        <p:xfrm>
          <a:off x="755576" y="1952836"/>
          <a:ext cx="7884875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3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3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5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Плановый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период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Выпуск продукции, натур. ед.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Уровень загрузки производственных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максимальный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плановый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мощностей, % (3: 2 х 100)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Первый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Второй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Третий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078227"/>
              </p:ext>
            </p:extLst>
          </p:nvPr>
        </p:nvGraphicFramePr>
        <p:xfrm>
          <a:off x="837776" y="3993620"/>
          <a:ext cx="7812867" cy="16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6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6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6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6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58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Вид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продукции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Первый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Второй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Третий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работ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услуг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натур</a:t>
                      </a:r>
                      <a:r>
                        <a:rPr lang="en-US" sz="1200" dirty="0">
                          <a:effectLst/>
                        </a:rPr>
                        <a:t>. </a:t>
                      </a:r>
                      <a:r>
                        <a:rPr lang="en-US" sz="1200" dirty="0" err="1">
                          <a:effectLst/>
                        </a:rPr>
                        <a:t>ед</a:t>
                      </a:r>
                      <a:r>
                        <a:rPr lang="en-US" sz="1200" dirty="0">
                          <a:effectLst/>
                        </a:rPr>
                        <a:t>..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натур.ед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тыс.руб.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натур.ед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тыс.руб.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Продукция</a:t>
                      </a:r>
                      <a:r>
                        <a:rPr lang="en-US" sz="1200" dirty="0">
                          <a:effectLst/>
                        </a:rPr>
                        <a:t> 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Продукция</a:t>
                      </a:r>
                      <a:r>
                        <a:rPr lang="en-US" sz="1200" dirty="0">
                          <a:effectLst/>
                        </a:rPr>
                        <a:t> 2.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......................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Продукция</a:t>
                      </a:r>
                      <a:r>
                        <a:rPr lang="en-US" sz="1200" dirty="0">
                          <a:effectLst/>
                        </a:rPr>
                        <a:t> n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Темп роста, % к предыдущему году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Темп роста, % к первому году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54558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9 Расчет потребности в сырьевых ресурсах</a:t>
            </a:r>
          </a:p>
          <a:p>
            <a:pPr indent="0" eaLnBrk="1" hangingPunct="1">
              <a:spcBef>
                <a:spcPct val="10000"/>
              </a:spcBef>
            </a:pPr>
            <a:r>
              <a:rPr lang="ru-RU" altLang="ru-RU" dirty="0"/>
              <a:t>Таблица - </a:t>
            </a:r>
            <a:r>
              <a:rPr lang="ru-RU" dirty="0"/>
              <a:t>Расчет потребности в сырьевых ресурсах на производственную программу</a:t>
            </a:r>
          </a:p>
          <a:p>
            <a:pPr indent="0" eaLnBrk="1" hangingPunct="1">
              <a:spcBef>
                <a:spcPct val="10000"/>
              </a:spcBef>
            </a:pPr>
            <a:endParaRPr lang="ru-RU" dirty="0"/>
          </a:p>
          <a:p>
            <a:pPr indent="0" eaLnBrk="1" hangingPunct="1">
              <a:spcBef>
                <a:spcPct val="10000"/>
              </a:spcBef>
            </a:pPr>
            <a:endParaRPr lang="ru-RU" dirty="0"/>
          </a:p>
          <a:p>
            <a:pPr indent="0" eaLnBrk="1" hangingPunct="1">
              <a:spcBef>
                <a:spcPct val="10000"/>
              </a:spcBef>
            </a:pPr>
            <a:endParaRPr lang="ru-RU" dirty="0"/>
          </a:p>
          <a:p>
            <a:pPr indent="0" eaLnBrk="1" hangingPunct="1">
              <a:spcBef>
                <a:spcPct val="10000"/>
              </a:spcBef>
            </a:pPr>
            <a:endParaRPr lang="ru-RU" dirty="0"/>
          </a:p>
          <a:p>
            <a:pPr indent="0" eaLnBrk="1" hangingPunct="1">
              <a:spcBef>
                <a:spcPct val="10000"/>
              </a:spcBef>
            </a:pPr>
            <a:endParaRPr lang="ru-RU" dirty="0"/>
          </a:p>
          <a:p>
            <a:pPr indent="0" eaLnBrk="1" hangingPunct="1">
              <a:spcBef>
                <a:spcPct val="10000"/>
              </a:spcBef>
            </a:pPr>
            <a:endParaRPr 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dirty="0"/>
              <a:t>После определения потребности в сырьевых ресурсах необходимо охарактеризовать источники их получения, способы закупки, транспортировки и оплаты, а также обосновать запасы для поддержания непрерывной деятельности.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019567"/>
              </p:ext>
            </p:extLst>
          </p:nvPr>
        </p:nvGraphicFramePr>
        <p:xfrm>
          <a:off x="577847" y="2179124"/>
          <a:ext cx="8242304" cy="1577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8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80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75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4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34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7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28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37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Наименование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Первый год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Второй год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Третий год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ресурса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количество</a:t>
                      </a:r>
                      <a:r>
                        <a:rPr lang="en-US" sz="1150" dirty="0">
                          <a:effectLst/>
                        </a:rPr>
                        <a:t>,</a:t>
                      </a:r>
                      <a:endParaRPr lang="ru-RU" sz="11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натур</a:t>
                      </a:r>
                      <a:r>
                        <a:rPr lang="en-US" sz="1150" dirty="0">
                          <a:effectLst/>
                        </a:rPr>
                        <a:t>. </a:t>
                      </a:r>
                      <a:r>
                        <a:rPr lang="en-US" sz="1150" dirty="0" err="1">
                          <a:effectLst/>
                        </a:rPr>
                        <a:t>ед</a:t>
                      </a:r>
                      <a:r>
                        <a:rPr lang="en-US" sz="1150" dirty="0">
                          <a:effectLst/>
                        </a:rPr>
                        <a:t>.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цена, 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руб</a:t>
                      </a:r>
                      <a:r>
                        <a:rPr lang="ru-RU" sz="1150">
                          <a:effectLst/>
                        </a:rPr>
                        <a:t>.</a:t>
                      </a:r>
                      <a:r>
                        <a:rPr lang="en-US" sz="1150">
                          <a:effectLst/>
                        </a:rPr>
                        <a:t>.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Сумма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руб.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количество,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натур.ед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цена,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руб.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сумма,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руб.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К</a:t>
                      </a:r>
                      <a:r>
                        <a:rPr lang="en-US" sz="1150" dirty="0" err="1">
                          <a:effectLst/>
                        </a:rPr>
                        <a:t>оличе</a:t>
                      </a:r>
                      <a:r>
                        <a:rPr lang="ru-RU" sz="1150" dirty="0">
                          <a:effectLst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ство</a:t>
                      </a:r>
                      <a:r>
                        <a:rPr lang="en-US" sz="1150" dirty="0">
                          <a:effectLst/>
                        </a:rPr>
                        <a:t>,</a:t>
                      </a:r>
                      <a:endParaRPr lang="ru-RU" sz="11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натур.ед</a:t>
                      </a:r>
                      <a:r>
                        <a:rPr lang="en-US" sz="1150" dirty="0">
                          <a:effectLst/>
                        </a:rPr>
                        <a:t>.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цена</a:t>
                      </a:r>
                      <a:r>
                        <a:rPr lang="en-US" sz="1150" dirty="0">
                          <a:effectLst/>
                        </a:rPr>
                        <a:t>, </a:t>
                      </a:r>
                      <a:endParaRPr lang="ru-RU" sz="11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руб</a:t>
                      </a:r>
                      <a:r>
                        <a:rPr lang="en-US" sz="1150" dirty="0">
                          <a:effectLst/>
                        </a:rPr>
                        <a:t>.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сумма,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руб.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</a:rPr>
                        <a:t>Ресурс</a:t>
                      </a:r>
                      <a:r>
                        <a:rPr lang="en-US" sz="1150" dirty="0">
                          <a:effectLst/>
                        </a:rPr>
                        <a:t> 1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Ресурс 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...............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Ресурс n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Итого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540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32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10 </a:t>
            </a:r>
            <a:r>
              <a:rPr lang="ru-RU" dirty="0"/>
              <a:t>обоснование потребности в основных производственных рабочих - необходимо исходить из трудоемкости производственной программы, принятой на определенный период, и продолжительности рабочего (полезного) времени одного работника за тот же период.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Таблица - Обоснование численности и расходов на оплату труда</a:t>
            </a:r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469937"/>
              </p:ext>
            </p:extLst>
          </p:nvPr>
        </p:nvGraphicFramePr>
        <p:xfrm>
          <a:off x="450850" y="2712085"/>
          <a:ext cx="8261611" cy="3596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9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0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8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73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Должность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Количество, чел.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Ставка (оклад),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Надбавка,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Итого в месяц,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Итого в год,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Руководители: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президент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главный инженер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главный бухгалтер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......................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 руководителей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Специалисты: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бухгалтер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технолог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................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 специалистов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Технические исполнители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Кассир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Секретарь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Всего АУП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Рабочие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Рабочий 6 разряда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..............................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Итого рабочие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Всего работников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744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Производственный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33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dirty="0"/>
              <a:t>Фонд оплаты труда необходимо разделить на постоянные и переменные расходы по оплате труда, которые будут использованы при расчете издержек для целей обоснования объемов безубыточной деятельности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- Распределение заработной платы на постоянную и переменную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265482"/>
              </p:ext>
            </p:extLst>
          </p:nvPr>
        </p:nvGraphicFramePr>
        <p:xfrm>
          <a:off x="577849" y="3010694"/>
          <a:ext cx="8062603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7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1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1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Персонал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Количество,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чел.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Месячная ставка (оклад),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Заработная плата за год,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Постоянная заработна яплата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Руководители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Специалисты</a:t>
                      </a:r>
                      <a:r>
                        <a:rPr lang="en-US" sz="1200" dirty="0">
                          <a:effectLst/>
                        </a:rPr>
                        <a:t> и </a:t>
                      </a:r>
                      <a:r>
                        <a:rPr lang="en-US" sz="1200" dirty="0" err="1">
                          <a:effectLst/>
                        </a:rPr>
                        <a:t>служащие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Прочие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работники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Переменная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заработная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плата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Основные рабочие,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том числе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квалифицированные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неквалифицированные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Вспомогательные рабочие и обслуживающий персонал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278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34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980728"/>
            <a:ext cx="8496300" cy="532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b="1" dirty="0"/>
              <a:t>Финансовый план - </a:t>
            </a:r>
            <a:r>
              <a:rPr lang="ru-RU" dirty="0"/>
              <a:t>разрабатывается по результатам прогнозных данных других разделов бизнес-плана. Из этого раздела инвестор должен узнать о прибыли, на которую он может рассчитывать, а кредитор - о способности заемщика обслужить долг.</a:t>
            </a: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en-US" dirty="0"/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Рисунок - Схема содержания раздела «Финансовый план»</a:t>
            </a:r>
            <a:endParaRPr lang="en-US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0612" t="36660" r="23673" b="13610"/>
          <a:stretch/>
        </p:blipFill>
        <p:spPr>
          <a:xfrm>
            <a:off x="1331640" y="2240868"/>
            <a:ext cx="6959280" cy="34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704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35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dirty="0"/>
              <a:t>Начальным этапом финансового планирования является расчет капитальных инвестиций на осуществление бизнес-проекта.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Расчет потребности в инвестициях по проекту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094885"/>
              </p:ext>
            </p:extLst>
          </p:nvPr>
        </p:nvGraphicFramePr>
        <p:xfrm>
          <a:off x="431862" y="2204864"/>
          <a:ext cx="8172586" cy="2773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754">
                  <a:extLst>
                    <a:ext uri="{9D8B030D-6E8A-4147-A177-3AD203B41FA5}">
                      <a16:colId xmlns:a16="http://schemas.microsoft.com/office/drawing/2014/main" val="3297043058"/>
                    </a:ext>
                  </a:extLst>
                </a:gridCol>
                <a:gridCol w="3785171">
                  <a:extLst>
                    <a:ext uri="{9D8B030D-6E8A-4147-A177-3AD203B41FA5}">
                      <a16:colId xmlns:a16="http://schemas.microsoft.com/office/drawing/2014/main" val="149471521"/>
                    </a:ext>
                  </a:extLst>
                </a:gridCol>
                <a:gridCol w="1667688">
                  <a:extLst>
                    <a:ext uri="{9D8B030D-6E8A-4147-A177-3AD203B41FA5}">
                      <a16:colId xmlns:a16="http://schemas.microsoft.com/office/drawing/2014/main" val="3645254216"/>
                    </a:ext>
                  </a:extLst>
                </a:gridCol>
                <a:gridCol w="2035973">
                  <a:extLst>
                    <a:ext uri="{9D8B030D-6E8A-4147-A177-3AD203B41FA5}">
                      <a16:colId xmlns:a16="http://schemas.microsoft.com/office/drawing/2014/main" val="39896516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№ п</a:t>
                      </a:r>
                      <a:r>
                        <a:rPr lang="en-US" sz="1400" dirty="0">
                          <a:effectLst/>
                        </a:rPr>
                        <a:t>/</a:t>
                      </a:r>
                      <a:r>
                        <a:rPr lang="ru-RU" sz="1400" dirty="0">
                          <a:effectLst/>
                        </a:rPr>
                        <a:t>п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Направление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инвестирования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С</a:t>
                      </a:r>
                      <a:r>
                        <a:rPr lang="en-US" sz="1400" dirty="0" err="1">
                          <a:effectLst/>
                        </a:rPr>
                        <a:t>умма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тыс</a:t>
                      </a:r>
                      <a:r>
                        <a:rPr lang="en-US" sz="1400" dirty="0">
                          <a:effectLst/>
                        </a:rPr>
                        <a:t>. </a:t>
                      </a:r>
                      <a:r>
                        <a:rPr lang="en-US" sz="1400" dirty="0" err="1">
                          <a:effectLst/>
                        </a:rPr>
                        <a:t>руб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%</a:t>
                      </a:r>
                      <a:r>
                        <a:rPr lang="ru-RU" sz="1400" dirty="0">
                          <a:effectLst/>
                        </a:rPr>
                        <a:t>,</a:t>
                      </a:r>
                      <a:r>
                        <a:rPr lang="en-US" sz="1400" dirty="0">
                          <a:effectLst/>
                        </a:rPr>
                        <a:t> к </a:t>
                      </a:r>
                      <a:r>
                        <a:rPr lang="en-US" sz="1400" dirty="0" err="1">
                          <a:effectLst/>
                        </a:rPr>
                        <a:t>итогу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4755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Строительно-монтажныеработы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605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Покупная стоимость оборудования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830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Расходы на транспортировку, монтаж и запуск в эксплуатацию оборудования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011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Дополнительные капитальные затраты, связанные с подготовкой помещений к монтажу оборудования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117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Нематериальные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активы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8798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Итого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долгосрочные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инвестиции</a:t>
                      </a:r>
                      <a:r>
                        <a:rPr lang="en-US" sz="1400" dirty="0">
                          <a:effectLst/>
                        </a:rPr>
                        <a:t> (1+2+3+4+5)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704313"/>
                  </a:ext>
                </a:extLst>
              </a:tr>
              <a:tr h="26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Краткосрочные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активы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07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+mn-lt"/>
                          <a:ea typeface="+mn-ea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Всего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инвестиций</a:t>
                      </a:r>
                      <a:r>
                        <a:rPr lang="en-US" sz="1400" dirty="0">
                          <a:effectLst/>
                        </a:rPr>
                        <a:t> (5+6)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343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6010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36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dirty="0"/>
              <a:t>После определения потребности в инвестициях необходимо обосновать источники ее покрытия.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Структура освоения инвестиций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491655"/>
              </p:ext>
            </p:extLst>
          </p:nvPr>
        </p:nvGraphicFramePr>
        <p:xfrm>
          <a:off x="683567" y="2218214"/>
          <a:ext cx="7704857" cy="192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9363">
                  <a:extLst>
                    <a:ext uri="{9D8B030D-6E8A-4147-A177-3AD203B41FA5}">
                      <a16:colId xmlns:a16="http://schemas.microsoft.com/office/drawing/2014/main" val="2926319171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3738343501"/>
                    </a:ext>
                  </a:extLst>
                </a:gridCol>
                <a:gridCol w="1239871">
                  <a:extLst>
                    <a:ext uri="{9D8B030D-6E8A-4147-A177-3AD203B41FA5}">
                      <a16:colId xmlns:a16="http://schemas.microsoft.com/office/drawing/2014/main" val="1280620184"/>
                    </a:ext>
                  </a:extLst>
                </a:gridCol>
                <a:gridCol w="1240666">
                  <a:extLst>
                    <a:ext uri="{9D8B030D-6E8A-4147-A177-3AD203B41FA5}">
                      <a16:colId xmlns:a16="http://schemas.microsoft.com/office/drawing/2014/main" val="3923235431"/>
                    </a:ext>
                  </a:extLst>
                </a:gridCol>
                <a:gridCol w="1418019">
                  <a:extLst>
                    <a:ext uri="{9D8B030D-6E8A-4147-A177-3AD203B41FA5}">
                      <a16:colId xmlns:a16="http://schemas.microsoft.com/office/drawing/2014/main" val="1161998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Вид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инвестиций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Сумма,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 том числе по периодам инвестирования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2155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руб.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дата, год 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дата, год 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и так далее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856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Общая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потребность</a:t>
                      </a:r>
                      <a:r>
                        <a:rPr lang="en-US" sz="1400" dirty="0">
                          <a:effectLst/>
                        </a:rPr>
                        <a:t> в </a:t>
                      </a:r>
                      <a:r>
                        <a:rPr lang="en-US" sz="1400" dirty="0" err="1">
                          <a:effectLst/>
                        </a:rPr>
                        <a:t>инвестициях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7304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Собственные средства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857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Внешние инвестиции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 том числе: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-долгосрочные кредиты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 краткосрочные кредиты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2082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23085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37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dirty="0"/>
              <a:t>Если среди внешних инвестиций предполагаются кредиты, то разрабатывается структура их использования и график погашения.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dirty="0"/>
              <a:t>Таблица – </a:t>
            </a:r>
            <a:r>
              <a:rPr lang="ru-RU" dirty="0"/>
              <a:t>Структура использования кредитов по инвестиционному проекту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993920"/>
              </p:ext>
            </p:extLst>
          </p:nvPr>
        </p:nvGraphicFramePr>
        <p:xfrm>
          <a:off x="577852" y="2486392"/>
          <a:ext cx="7954588" cy="1950720"/>
        </p:xfrm>
        <a:graphic>
          <a:graphicData uri="http://schemas.openxmlformats.org/drawingml/2006/table">
            <a:tbl>
              <a:tblPr/>
              <a:tblGrid>
                <a:gridCol w="833488">
                  <a:extLst>
                    <a:ext uri="{9D8B030D-6E8A-4147-A177-3AD203B41FA5}">
                      <a16:colId xmlns:a16="http://schemas.microsoft.com/office/drawing/2014/main" val="1416528176"/>
                    </a:ext>
                  </a:extLst>
                </a:gridCol>
                <a:gridCol w="4699780">
                  <a:extLst>
                    <a:ext uri="{9D8B030D-6E8A-4147-A177-3AD203B41FA5}">
                      <a16:colId xmlns:a16="http://schemas.microsoft.com/office/drawing/2014/main" val="4185485228"/>
                    </a:ext>
                  </a:extLst>
                </a:gridCol>
                <a:gridCol w="1247096">
                  <a:extLst>
                    <a:ext uri="{9D8B030D-6E8A-4147-A177-3AD203B41FA5}">
                      <a16:colId xmlns:a16="http://schemas.microsoft.com/office/drawing/2014/main" val="1405798923"/>
                    </a:ext>
                  </a:extLst>
                </a:gridCol>
                <a:gridCol w="1174224">
                  <a:extLst>
                    <a:ext uri="{9D8B030D-6E8A-4147-A177-3AD203B41FA5}">
                      <a16:colId xmlns:a16="http://schemas.microsoft.com/office/drawing/2014/main" val="19834350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Объект кредитования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Сумма, руб.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 к итогу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868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Покупка оборудования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151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Строительно-монтажные и пусконаладочные работы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858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Приобретение сырьевых ресурсов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8960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Прочие оборотные средства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850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 резерва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8597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192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22414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38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График погашения кредита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822882"/>
              </p:ext>
            </p:extLst>
          </p:nvPr>
        </p:nvGraphicFramePr>
        <p:xfrm>
          <a:off x="577850" y="1556792"/>
          <a:ext cx="7954588" cy="3413760"/>
        </p:xfrm>
        <a:graphic>
          <a:graphicData uri="http://schemas.openxmlformats.org/drawingml/2006/table">
            <a:tbl>
              <a:tblPr/>
              <a:tblGrid>
                <a:gridCol w="1678529">
                  <a:extLst>
                    <a:ext uri="{9D8B030D-6E8A-4147-A177-3AD203B41FA5}">
                      <a16:colId xmlns:a16="http://schemas.microsoft.com/office/drawing/2014/main" val="3187910193"/>
                    </a:ext>
                  </a:extLst>
                </a:gridCol>
                <a:gridCol w="1678529">
                  <a:extLst>
                    <a:ext uri="{9D8B030D-6E8A-4147-A177-3AD203B41FA5}">
                      <a16:colId xmlns:a16="http://schemas.microsoft.com/office/drawing/2014/main" val="1463603609"/>
                    </a:ext>
                  </a:extLst>
                </a:gridCol>
                <a:gridCol w="1427619">
                  <a:extLst>
                    <a:ext uri="{9D8B030D-6E8A-4147-A177-3AD203B41FA5}">
                      <a16:colId xmlns:a16="http://schemas.microsoft.com/office/drawing/2014/main" val="118896529"/>
                    </a:ext>
                  </a:extLst>
                </a:gridCol>
                <a:gridCol w="1643750">
                  <a:extLst>
                    <a:ext uri="{9D8B030D-6E8A-4147-A177-3AD203B41FA5}">
                      <a16:colId xmlns:a16="http://schemas.microsoft.com/office/drawing/2014/main" val="3404864195"/>
                    </a:ext>
                  </a:extLst>
                </a:gridCol>
                <a:gridCol w="1526161">
                  <a:extLst>
                    <a:ext uri="{9D8B030D-6E8A-4147-A177-3AD203B41FA5}">
                      <a16:colId xmlns:a16="http://schemas.microsoft.com/office/drawing/2014/main" val="2242213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Период погашения кредита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 кредита на начало периода,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ед.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 уплаченных процентов, ден. ед.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 погашения кредита, ден. ед.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Общая сумма выплат, ден. ед.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794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Первый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237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Январь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226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Февраль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775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...............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293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8266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Второй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011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квартал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3528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квартал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834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квартал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71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квартал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88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Третий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134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684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802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39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Базовые предположения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78502"/>
              </p:ext>
            </p:extLst>
          </p:nvPr>
        </p:nvGraphicFramePr>
        <p:xfrm>
          <a:off x="755576" y="1772816"/>
          <a:ext cx="7668851" cy="4145280"/>
        </p:xfrm>
        <a:graphic>
          <a:graphicData uri="http://schemas.openxmlformats.org/drawingml/2006/table">
            <a:tbl>
              <a:tblPr/>
              <a:tblGrid>
                <a:gridCol w="651837">
                  <a:extLst>
                    <a:ext uri="{9D8B030D-6E8A-4147-A177-3AD203B41FA5}">
                      <a16:colId xmlns:a16="http://schemas.microsoft.com/office/drawing/2014/main" val="3912586043"/>
                    </a:ext>
                  </a:extLst>
                </a:gridCol>
                <a:gridCol w="4528548">
                  <a:extLst>
                    <a:ext uri="{9D8B030D-6E8A-4147-A177-3AD203B41FA5}">
                      <a16:colId xmlns:a16="http://schemas.microsoft.com/office/drawing/2014/main" val="3116253370"/>
                    </a:ext>
                  </a:extLst>
                </a:gridCol>
                <a:gridCol w="791458">
                  <a:extLst>
                    <a:ext uri="{9D8B030D-6E8A-4147-A177-3AD203B41FA5}">
                      <a16:colId xmlns:a16="http://schemas.microsoft.com/office/drawing/2014/main" val="3663886790"/>
                    </a:ext>
                  </a:extLst>
                </a:gridCol>
                <a:gridCol w="791458">
                  <a:extLst>
                    <a:ext uri="{9D8B030D-6E8A-4147-A177-3AD203B41FA5}">
                      <a16:colId xmlns:a16="http://schemas.microsoft.com/office/drawing/2014/main" val="2368180874"/>
                    </a:ext>
                  </a:extLst>
                </a:gridCol>
                <a:gridCol w="905550">
                  <a:extLst>
                    <a:ext uri="{9D8B030D-6E8A-4147-A177-3AD203B41FA5}">
                      <a16:colId xmlns:a16="http://schemas.microsoft.com/office/drawing/2014/main" val="23951189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Первыйгод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Второйгод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Третий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9163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Потребность в инвестициях, тыс.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679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том числе кредитах, из них: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долгосрочных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краткосрочных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7561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Ставка по кредитам, %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-долгосрочным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краткосрочным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666522"/>
                  </a:ext>
                </a:extLst>
              </a:tr>
              <a:tr h="95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Срок погашения кредиторской задолженности, дни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696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Срок погашения дебиторской задолженности, дни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791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Ставка налога на прибыль, 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595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Ставка НДС, 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447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Начисления на зарплату, 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2508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Прочие налоги (сборы), 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9748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Курс валюты, за 1$, руб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631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030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40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</a:t>
            </a:r>
            <a:r>
              <a:rPr lang="en-US" dirty="0" err="1"/>
              <a:t>Прогноз</a:t>
            </a:r>
            <a:r>
              <a:rPr lang="en-US" dirty="0"/>
              <a:t> </a:t>
            </a:r>
            <a:r>
              <a:rPr lang="en-US" dirty="0" err="1"/>
              <a:t>себестоимости</a:t>
            </a:r>
            <a:r>
              <a:rPr lang="en-US" dirty="0"/>
              <a:t> </a:t>
            </a:r>
            <a:r>
              <a:rPr lang="en-US" dirty="0" err="1"/>
              <a:t>производства</a:t>
            </a:r>
            <a:r>
              <a:rPr lang="en-US" dirty="0"/>
              <a:t> </a:t>
            </a:r>
            <a:r>
              <a:rPr lang="en-US" dirty="0" err="1"/>
              <a:t>продукции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154242"/>
              </p:ext>
            </p:extLst>
          </p:nvPr>
        </p:nvGraphicFramePr>
        <p:xfrm>
          <a:off x="577852" y="1592796"/>
          <a:ext cx="7990593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9820">
                  <a:extLst>
                    <a:ext uri="{9D8B030D-6E8A-4147-A177-3AD203B41FA5}">
                      <a16:colId xmlns:a16="http://schemas.microsoft.com/office/drawing/2014/main" val="806768762"/>
                    </a:ext>
                  </a:extLst>
                </a:gridCol>
                <a:gridCol w="4243676">
                  <a:extLst>
                    <a:ext uri="{9D8B030D-6E8A-4147-A177-3AD203B41FA5}">
                      <a16:colId xmlns:a16="http://schemas.microsoft.com/office/drawing/2014/main" val="3920573125"/>
                    </a:ext>
                  </a:extLst>
                </a:gridCol>
                <a:gridCol w="1122494">
                  <a:extLst>
                    <a:ext uri="{9D8B030D-6E8A-4147-A177-3AD203B41FA5}">
                      <a16:colId xmlns:a16="http://schemas.microsoft.com/office/drawing/2014/main" val="1738472996"/>
                    </a:ext>
                  </a:extLst>
                </a:gridCol>
                <a:gridCol w="958573">
                  <a:extLst>
                    <a:ext uri="{9D8B030D-6E8A-4147-A177-3AD203B41FA5}">
                      <a16:colId xmlns:a16="http://schemas.microsoft.com/office/drawing/2014/main" val="2678938390"/>
                    </a:ext>
                  </a:extLst>
                </a:gridCol>
                <a:gridCol w="986030">
                  <a:extLst>
                    <a:ext uri="{9D8B030D-6E8A-4147-A177-3AD203B41FA5}">
                      <a16:colId xmlns:a16="http://schemas.microsoft.com/office/drawing/2014/main" val="1674427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№ п/п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Наименование показателя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Первый год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Второй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Третий год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389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Объем производства продукции, руб.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518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Коэффициент использования производственных мощностей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481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Переменные затраты, руб</a:t>
                      </a:r>
                      <a:r>
                        <a:rPr lang="ru-RU" sz="1600">
                          <a:effectLst/>
                        </a:rPr>
                        <a:t>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002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Постоянные затраты, руб.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991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Итого затрат, руб.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786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Коэффициент затратоемкости продукции (с.5: с.1)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614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066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</a:t>
            </a:r>
            <a:r>
              <a:rPr lang="en-US" dirty="0" err="1"/>
              <a:t>Прогноз</a:t>
            </a:r>
            <a:r>
              <a:rPr lang="en-US" dirty="0"/>
              <a:t> </a:t>
            </a:r>
            <a:r>
              <a:rPr lang="ru-RU" dirty="0"/>
              <a:t>финансовых результатов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535887"/>
              </p:ext>
            </p:extLst>
          </p:nvPr>
        </p:nvGraphicFramePr>
        <p:xfrm>
          <a:off x="649857" y="1232756"/>
          <a:ext cx="8134611" cy="5062121"/>
        </p:xfrm>
        <a:graphic>
          <a:graphicData uri="http://schemas.openxmlformats.org/drawingml/2006/table">
            <a:tbl>
              <a:tblPr/>
              <a:tblGrid>
                <a:gridCol w="465759">
                  <a:extLst>
                    <a:ext uri="{9D8B030D-6E8A-4147-A177-3AD203B41FA5}">
                      <a16:colId xmlns:a16="http://schemas.microsoft.com/office/drawing/2014/main" val="3009613721"/>
                    </a:ext>
                  </a:extLst>
                </a:gridCol>
                <a:gridCol w="5188342">
                  <a:extLst>
                    <a:ext uri="{9D8B030D-6E8A-4147-A177-3AD203B41FA5}">
                      <a16:colId xmlns:a16="http://schemas.microsoft.com/office/drawing/2014/main" val="2428409149"/>
                    </a:ext>
                  </a:extLst>
                </a:gridCol>
                <a:gridCol w="802518">
                  <a:extLst>
                    <a:ext uri="{9D8B030D-6E8A-4147-A177-3AD203B41FA5}">
                      <a16:colId xmlns:a16="http://schemas.microsoft.com/office/drawing/2014/main" val="3343667782"/>
                    </a:ext>
                  </a:extLst>
                </a:gridCol>
                <a:gridCol w="875474">
                  <a:extLst>
                    <a:ext uri="{9D8B030D-6E8A-4147-A177-3AD203B41FA5}">
                      <a16:colId xmlns:a16="http://schemas.microsoft.com/office/drawing/2014/main" val="723325744"/>
                    </a:ext>
                  </a:extLst>
                </a:gridCol>
                <a:gridCol w="802518">
                  <a:extLst>
                    <a:ext uri="{9D8B030D-6E8A-4147-A177-3AD203B41FA5}">
                      <a16:colId xmlns:a16="http://schemas.microsoft.com/office/drawing/2014/main" val="1110249820"/>
                    </a:ext>
                  </a:extLst>
                </a:gridCol>
              </a:tblGrid>
              <a:tr h="330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</a:t>
                      </a:r>
                      <a:r>
                        <a:rPr lang="en-US" sz="13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показателя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Первый год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Второй год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Третий год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829778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Выручка,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36334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НДС, акцизы, единый налог,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806697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Чистый доход (с.1 - с.2),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877251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Переменные затраты, руб.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036154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Валовая прибыль (маржа) (с.3 - с.4),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965156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Валовая прибыль, % к чистому доходу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975104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Постоянные затраты, руб.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8125657"/>
                  </a:ext>
                </a:extLst>
              </a:tr>
              <a:tr h="276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Операционная прибыль (+), убыток (-)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(с.5 - с.7),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303323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Прибыль (+), убыток (-) от прочей деятельности,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485721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Прибыль до уплаты налогов (с.8 + с.9),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0003172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 погашения кредитов, руб.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898787"/>
                  </a:ext>
                </a:extLst>
              </a:tr>
              <a:tr h="330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Прибыль к налогообложению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(с.10 -с.11),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385260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Ставка налога на прибыль, %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206845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 налога на прибыль,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9174461"/>
                  </a:ext>
                </a:extLst>
              </a:tr>
              <a:tr h="330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Прибыль, остающаяся в распоряжении предприятия (с.12 -с.14), руб.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737696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Рентабельность, % к чистому доходу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414197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Использование прибыли, руб.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0878585"/>
                  </a:ext>
                </a:extLst>
              </a:tr>
              <a:tr h="180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Нераспределенная прибыль, руб.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742564"/>
                  </a:ext>
                </a:extLst>
              </a:tr>
              <a:tr h="330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Сила воздействия операционного рычага, коэффициент (с.5 : с.10)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1" marR="67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633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720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42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Таблица – </a:t>
            </a:r>
            <a:r>
              <a:rPr lang="en-US" dirty="0" err="1"/>
              <a:t>Пр</a:t>
            </a:r>
            <a:r>
              <a:rPr lang="ru-RU" dirty="0" err="1"/>
              <a:t>оектно</a:t>
            </a:r>
            <a:r>
              <a:rPr lang="ru-RU" dirty="0"/>
              <a:t>-балансовая ведомость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739215"/>
              </p:ext>
            </p:extLst>
          </p:nvPr>
        </p:nvGraphicFramePr>
        <p:xfrm>
          <a:off x="755576" y="1194204"/>
          <a:ext cx="7774572" cy="5089598"/>
        </p:xfrm>
        <a:graphic>
          <a:graphicData uri="http://schemas.openxmlformats.org/drawingml/2006/table">
            <a:tbl>
              <a:tblPr/>
              <a:tblGrid>
                <a:gridCol w="3816424">
                  <a:extLst>
                    <a:ext uri="{9D8B030D-6E8A-4147-A177-3AD203B41FA5}">
                      <a16:colId xmlns:a16="http://schemas.microsoft.com/office/drawing/2014/main" val="1838268993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1771196890"/>
                    </a:ext>
                  </a:extLst>
                </a:gridCol>
                <a:gridCol w="431603">
                  <a:extLst>
                    <a:ext uri="{9D8B030D-6E8A-4147-A177-3AD203B41FA5}">
                      <a16:colId xmlns:a16="http://schemas.microsoft.com/office/drawing/2014/main" val="2482855225"/>
                    </a:ext>
                  </a:extLst>
                </a:gridCol>
                <a:gridCol w="571399">
                  <a:extLst>
                    <a:ext uri="{9D8B030D-6E8A-4147-A177-3AD203B41FA5}">
                      <a16:colId xmlns:a16="http://schemas.microsoft.com/office/drawing/2014/main" val="364971700"/>
                    </a:ext>
                  </a:extLst>
                </a:gridCol>
                <a:gridCol w="575445">
                  <a:extLst>
                    <a:ext uri="{9D8B030D-6E8A-4147-A177-3AD203B41FA5}">
                      <a16:colId xmlns:a16="http://schemas.microsoft.com/office/drawing/2014/main" val="4194516845"/>
                    </a:ext>
                  </a:extLst>
                </a:gridCol>
                <a:gridCol w="806917">
                  <a:extLst>
                    <a:ext uri="{9D8B030D-6E8A-4147-A177-3AD203B41FA5}">
                      <a16:colId xmlns:a16="http://schemas.microsoft.com/office/drawing/2014/main" val="3568176540"/>
                    </a:ext>
                  </a:extLst>
                </a:gridCol>
                <a:gridCol w="1032724">
                  <a:extLst>
                    <a:ext uri="{9D8B030D-6E8A-4147-A177-3AD203B41FA5}">
                      <a16:colId xmlns:a16="http://schemas.microsoft.com/office/drawing/2014/main" val="61394516"/>
                    </a:ext>
                  </a:extLst>
                </a:gridCol>
              </a:tblGrid>
              <a:tr h="3347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Первый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квартал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з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 год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Второй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90847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 т.д.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20869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Текущие активы на начало периода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264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Чистая прибыль за текущий квартал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36834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Выплата кредита за текущий квартал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658741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 Текущие активы на конец периода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(с.1 + с.2 - с.3)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98744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Вн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еоборотные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активы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236582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затрат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проекту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3326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 Всего активов (с.4 + с.5 + с.6)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968536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 Краткосрочные обязательства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57227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 Долгосрочные обязательства, в т.ч. 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93128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10. Всего обязательств (с.8 + с.9)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8622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11. Уставный капитал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253674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 Паевой капитал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43143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13. Дополнительный капитал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57515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14. Резервный капитал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15773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15. Неоплачиваемый капитал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798361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 Нераспределенная прибыль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(непокрытый убыток)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65429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17. Чистая прибыль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630954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18. Всего капитала (с.11 + с.12 + с.13 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с.14 + с.15 + с.16 + с.17)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547617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 Всего капитала и обязательств (с.10 + с.14)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760" marR="62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996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3701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43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eaLnBrk="1" hangingPunct="1">
              <a:spcBef>
                <a:spcPct val="10000"/>
              </a:spcBef>
            </a:pPr>
            <a:r>
              <a:rPr lang="ru-RU" altLang="ru-RU" dirty="0"/>
              <a:t>Таблица – </a:t>
            </a:r>
            <a:r>
              <a:rPr lang="ru-RU" dirty="0"/>
              <a:t>Прогноз движения денежного потока предприятия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077120"/>
              </p:ext>
            </p:extLst>
          </p:nvPr>
        </p:nvGraphicFramePr>
        <p:xfrm>
          <a:off x="432188" y="1160748"/>
          <a:ext cx="8496296" cy="5161112"/>
        </p:xfrm>
        <a:graphic>
          <a:graphicData uri="http://schemas.openxmlformats.org/drawingml/2006/table">
            <a:tbl>
              <a:tblPr/>
              <a:tblGrid>
                <a:gridCol w="465479">
                  <a:extLst>
                    <a:ext uri="{9D8B030D-6E8A-4147-A177-3AD203B41FA5}">
                      <a16:colId xmlns:a16="http://schemas.microsoft.com/office/drawing/2014/main" val="954572506"/>
                    </a:ext>
                  </a:extLst>
                </a:gridCol>
                <a:gridCol w="3088376">
                  <a:extLst>
                    <a:ext uri="{9D8B030D-6E8A-4147-A177-3AD203B41FA5}">
                      <a16:colId xmlns:a16="http://schemas.microsoft.com/office/drawing/2014/main" val="53801879"/>
                    </a:ext>
                  </a:extLst>
                </a:gridCol>
                <a:gridCol w="370465">
                  <a:extLst>
                    <a:ext uri="{9D8B030D-6E8A-4147-A177-3AD203B41FA5}">
                      <a16:colId xmlns:a16="http://schemas.microsoft.com/office/drawing/2014/main" val="1543061921"/>
                    </a:ext>
                  </a:extLst>
                </a:gridCol>
                <a:gridCol w="370465">
                  <a:extLst>
                    <a:ext uri="{9D8B030D-6E8A-4147-A177-3AD203B41FA5}">
                      <a16:colId xmlns:a16="http://schemas.microsoft.com/office/drawing/2014/main" val="1645907158"/>
                    </a:ext>
                  </a:extLst>
                </a:gridCol>
                <a:gridCol w="371337">
                  <a:extLst>
                    <a:ext uri="{9D8B030D-6E8A-4147-A177-3AD203B41FA5}">
                      <a16:colId xmlns:a16="http://schemas.microsoft.com/office/drawing/2014/main" val="839921835"/>
                    </a:ext>
                  </a:extLst>
                </a:gridCol>
                <a:gridCol w="399231">
                  <a:extLst>
                    <a:ext uri="{9D8B030D-6E8A-4147-A177-3AD203B41FA5}">
                      <a16:colId xmlns:a16="http://schemas.microsoft.com/office/drawing/2014/main" val="1398903572"/>
                    </a:ext>
                  </a:extLst>
                </a:gridCol>
                <a:gridCol w="712164">
                  <a:extLst>
                    <a:ext uri="{9D8B030D-6E8A-4147-A177-3AD203B41FA5}">
                      <a16:colId xmlns:a16="http://schemas.microsoft.com/office/drawing/2014/main" val="2684538678"/>
                    </a:ext>
                  </a:extLst>
                </a:gridCol>
                <a:gridCol w="381279">
                  <a:extLst>
                    <a:ext uri="{9D8B030D-6E8A-4147-A177-3AD203B41FA5}">
                      <a16:colId xmlns:a16="http://schemas.microsoft.com/office/drawing/2014/main" val="3291006774"/>
                    </a:ext>
                  </a:extLst>
                </a:gridCol>
                <a:gridCol w="371032">
                  <a:extLst>
                    <a:ext uri="{9D8B030D-6E8A-4147-A177-3AD203B41FA5}">
                      <a16:colId xmlns:a16="http://schemas.microsoft.com/office/drawing/2014/main" val="3706848605"/>
                    </a:ext>
                  </a:extLst>
                </a:gridCol>
                <a:gridCol w="371032">
                  <a:extLst>
                    <a:ext uri="{9D8B030D-6E8A-4147-A177-3AD203B41FA5}">
                      <a16:colId xmlns:a16="http://schemas.microsoft.com/office/drawing/2014/main" val="4100534310"/>
                    </a:ext>
                  </a:extLst>
                </a:gridCol>
                <a:gridCol w="445238">
                  <a:extLst>
                    <a:ext uri="{9D8B030D-6E8A-4147-A177-3AD203B41FA5}">
                      <a16:colId xmlns:a16="http://schemas.microsoft.com/office/drawing/2014/main" val="1323638251"/>
                    </a:ext>
                  </a:extLst>
                </a:gridCol>
                <a:gridCol w="556548">
                  <a:extLst>
                    <a:ext uri="{9D8B030D-6E8A-4147-A177-3AD203B41FA5}">
                      <a16:colId xmlns:a16="http://schemas.microsoft.com/office/drawing/2014/main" val="389822126"/>
                    </a:ext>
                  </a:extLst>
                </a:gridCol>
                <a:gridCol w="593650">
                  <a:extLst>
                    <a:ext uri="{9D8B030D-6E8A-4147-A177-3AD203B41FA5}">
                      <a16:colId xmlns:a16="http://schemas.microsoft.com/office/drawing/2014/main" val="2427445815"/>
                    </a:ext>
                  </a:extLst>
                </a:gridCol>
              </a:tblGrid>
              <a:tr h="120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Первый год, месяц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Второй год, квартал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Третий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236211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....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1год 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Итогоза 2 год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026087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246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Прогноз</a:t>
                      </a:r>
                      <a:r>
                        <a:rPr lang="en-US" sz="115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операционны</a:t>
                      </a:r>
                      <a:r>
                        <a:rPr lang="ru-RU" sz="115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</a:t>
                      </a:r>
                      <a:r>
                        <a:rPr lang="ru-RU" sz="1150" u="sng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</a:t>
                      </a:r>
                      <a:r>
                        <a:rPr lang="en-US" sz="1150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отоков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615708"/>
                  </a:ext>
                </a:extLst>
              </a:tr>
              <a:tr h="34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продаж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(+)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674830"/>
                  </a:ext>
                </a:extLst>
              </a:tr>
              <a:tr h="90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Прочие поступления денежных средств от операционной деятельности (+)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8867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Налог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добавленную</a:t>
                      </a:r>
                      <a:r>
                        <a:rPr lang="ru-RU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стоимость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(-)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415388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Акцизный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сбор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(-)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1026245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Другие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вычеты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дохода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(-)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357458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 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Чистый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операционный</a:t>
                      </a:r>
                      <a:r>
                        <a:rPr lang="ru-RU" sz="115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</a:t>
                      </a:r>
                      <a:r>
                        <a:rPr lang="en-US" sz="1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оход</a:t>
                      </a: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(+)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994134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Оплата сырьевых ресурсов(-)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266543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Выплата заработной платы(-)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593202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Начисленияна заработную плату (-)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8296632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Амортизационные отчисления (-)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293669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Прочие операционные расходы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536982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Чистый денежный поток по операционной деятельности (+, -)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5369645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Прогноз инвестиционных потоков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399887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Реализация основных средств (+)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716878"/>
                  </a:ext>
                </a:extLst>
              </a:tr>
              <a:tr h="382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Реализация нематериальныхактивов (+)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240216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Дивиденды, проценты полученные (+)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514741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Приобретение основных средств (-)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667965"/>
                  </a:ext>
                </a:extLst>
              </a:tr>
              <a:tr h="428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Прирост незавершенного строительства (-)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1757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Приобретение нематериальных активов и финансовых инструментов (-)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95317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Чистый денежный поток по инвестиционной деятельности (+, -)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183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94432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44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Продолжение таблицы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839833"/>
              </p:ext>
            </p:extLst>
          </p:nvPr>
        </p:nvGraphicFramePr>
        <p:xfrm>
          <a:off x="432188" y="1220216"/>
          <a:ext cx="8496296" cy="713131"/>
        </p:xfrm>
        <a:graphic>
          <a:graphicData uri="http://schemas.openxmlformats.org/drawingml/2006/table">
            <a:tbl>
              <a:tblPr/>
              <a:tblGrid>
                <a:gridCol w="431400">
                  <a:extLst>
                    <a:ext uri="{9D8B030D-6E8A-4147-A177-3AD203B41FA5}">
                      <a16:colId xmlns:a16="http://schemas.microsoft.com/office/drawing/2014/main" val="954572506"/>
                    </a:ext>
                  </a:extLst>
                </a:gridCol>
                <a:gridCol w="3122455">
                  <a:extLst>
                    <a:ext uri="{9D8B030D-6E8A-4147-A177-3AD203B41FA5}">
                      <a16:colId xmlns:a16="http://schemas.microsoft.com/office/drawing/2014/main" val="53801879"/>
                    </a:ext>
                  </a:extLst>
                </a:gridCol>
                <a:gridCol w="370465">
                  <a:extLst>
                    <a:ext uri="{9D8B030D-6E8A-4147-A177-3AD203B41FA5}">
                      <a16:colId xmlns:a16="http://schemas.microsoft.com/office/drawing/2014/main" val="1543061921"/>
                    </a:ext>
                  </a:extLst>
                </a:gridCol>
                <a:gridCol w="370465">
                  <a:extLst>
                    <a:ext uri="{9D8B030D-6E8A-4147-A177-3AD203B41FA5}">
                      <a16:colId xmlns:a16="http://schemas.microsoft.com/office/drawing/2014/main" val="1645907158"/>
                    </a:ext>
                  </a:extLst>
                </a:gridCol>
                <a:gridCol w="371337">
                  <a:extLst>
                    <a:ext uri="{9D8B030D-6E8A-4147-A177-3AD203B41FA5}">
                      <a16:colId xmlns:a16="http://schemas.microsoft.com/office/drawing/2014/main" val="839921835"/>
                    </a:ext>
                  </a:extLst>
                </a:gridCol>
                <a:gridCol w="399231">
                  <a:extLst>
                    <a:ext uri="{9D8B030D-6E8A-4147-A177-3AD203B41FA5}">
                      <a16:colId xmlns:a16="http://schemas.microsoft.com/office/drawing/2014/main" val="1398903572"/>
                    </a:ext>
                  </a:extLst>
                </a:gridCol>
                <a:gridCol w="712164">
                  <a:extLst>
                    <a:ext uri="{9D8B030D-6E8A-4147-A177-3AD203B41FA5}">
                      <a16:colId xmlns:a16="http://schemas.microsoft.com/office/drawing/2014/main" val="2684538678"/>
                    </a:ext>
                  </a:extLst>
                </a:gridCol>
                <a:gridCol w="381279">
                  <a:extLst>
                    <a:ext uri="{9D8B030D-6E8A-4147-A177-3AD203B41FA5}">
                      <a16:colId xmlns:a16="http://schemas.microsoft.com/office/drawing/2014/main" val="3291006774"/>
                    </a:ext>
                  </a:extLst>
                </a:gridCol>
                <a:gridCol w="371032">
                  <a:extLst>
                    <a:ext uri="{9D8B030D-6E8A-4147-A177-3AD203B41FA5}">
                      <a16:colId xmlns:a16="http://schemas.microsoft.com/office/drawing/2014/main" val="3706848605"/>
                    </a:ext>
                  </a:extLst>
                </a:gridCol>
                <a:gridCol w="371032">
                  <a:extLst>
                    <a:ext uri="{9D8B030D-6E8A-4147-A177-3AD203B41FA5}">
                      <a16:colId xmlns:a16="http://schemas.microsoft.com/office/drawing/2014/main" val="4100534310"/>
                    </a:ext>
                  </a:extLst>
                </a:gridCol>
                <a:gridCol w="445238">
                  <a:extLst>
                    <a:ext uri="{9D8B030D-6E8A-4147-A177-3AD203B41FA5}">
                      <a16:colId xmlns:a16="http://schemas.microsoft.com/office/drawing/2014/main" val="1323638251"/>
                    </a:ext>
                  </a:extLst>
                </a:gridCol>
                <a:gridCol w="556548">
                  <a:extLst>
                    <a:ext uri="{9D8B030D-6E8A-4147-A177-3AD203B41FA5}">
                      <a16:colId xmlns:a16="http://schemas.microsoft.com/office/drawing/2014/main" val="389822126"/>
                    </a:ext>
                  </a:extLst>
                </a:gridCol>
                <a:gridCol w="593650">
                  <a:extLst>
                    <a:ext uri="{9D8B030D-6E8A-4147-A177-3AD203B41FA5}">
                      <a16:colId xmlns:a16="http://schemas.microsoft.com/office/drawing/2014/main" val="2427445815"/>
                    </a:ext>
                  </a:extLst>
                </a:gridCol>
              </a:tblGrid>
              <a:tr h="120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Первый год, месяц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Второй год, квартал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Третий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236211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....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1год 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Итогоза 2 год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026087"/>
                  </a:ext>
                </a:extLst>
              </a:tr>
              <a:tr h="120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246596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191788"/>
              </p:ext>
            </p:extLst>
          </p:nvPr>
        </p:nvGraphicFramePr>
        <p:xfrm>
          <a:off x="432188" y="1916832"/>
          <a:ext cx="8496297" cy="3680460"/>
        </p:xfrm>
        <a:graphic>
          <a:graphicData uri="http://schemas.openxmlformats.org/drawingml/2006/table">
            <a:tbl>
              <a:tblPr/>
              <a:tblGrid>
                <a:gridCol w="431400">
                  <a:extLst>
                    <a:ext uri="{9D8B030D-6E8A-4147-A177-3AD203B41FA5}">
                      <a16:colId xmlns:a16="http://schemas.microsoft.com/office/drawing/2014/main" val="3076036131"/>
                    </a:ext>
                  </a:extLst>
                </a:gridCol>
                <a:gridCol w="3122451">
                  <a:extLst>
                    <a:ext uri="{9D8B030D-6E8A-4147-A177-3AD203B41FA5}">
                      <a16:colId xmlns:a16="http://schemas.microsoft.com/office/drawing/2014/main" val="3283022127"/>
                    </a:ext>
                  </a:extLst>
                </a:gridCol>
                <a:gridCol w="369937">
                  <a:extLst>
                    <a:ext uri="{9D8B030D-6E8A-4147-A177-3AD203B41FA5}">
                      <a16:colId xmlns:a16="http://schemas.microsoft.com/office/drawing/2014/main" val="1048443888"/>
                    </a:ext>
                  </a:extLst>
                </a:gridCol>
                <a:gridCol w="396044">
                  <a:extLst>
                    <a:ext uri="{9D8B030D-6E8A-4147-A177-3AD203B41FA5}">
                      <a16:colId xmlns:a16="http://schemas.microsoft.com/office/drawing/2014/main" val="256341019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0494558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33868789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3548337837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50024591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409141573"/>
                    </a:ext>
                  </a:extLst>
                </a:gridCol>
                <a:gridCol w="396044">
                  <a:extLst>
                    <a:ext uri="{9D8B030D-6E8A-4147-A177-3AD203B41FA5}">
                      <a16:colId xmlns:a16="http://schemas.microsoft.com/office/drawing/2014/main" val="1818359318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69942246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155134157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1237561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Прогноз потоков по финансовой деятельности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963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уставного фонда (+)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283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Дополнительно привлеченные долгосрочные кредиты и займы (+)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228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Дополнительно привлеченные краткосрочные кредиты и займы (+)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83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 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Погашение долгосрочных кредитов и займов (-)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040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Погашение краткосрочных кредитов и займов (-)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5630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Дивиденды (проценты), уплаченные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(-)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214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Чистый денежный поток по финансовой деятельности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(+, -)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341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Чистый денежный поток по всем видам хозяйственной деятельности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 </a:t>
                      </a:r>
                      <a:r>
                        <a:rPr lang="en-US" sz="115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с. 12 </a:t>
                      </a:r>
                      <a:r>
                        <a:rPr lang="en-US" sz="115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с.19 </a:t>
                      </a:r>
                      <a:r>
                        <a:rPr lang="en-US" sz="115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с.25)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920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Баланс наличности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на начало периода</a:t>
                      </a:r>
                      <a:r>
                        <a:rPr lang="ru-RU" sz="115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на конец периода</a:t>
                      </a:r>
                      <a:r>
                        <a:rPr lang="ru-RU" sz="115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854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0161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Финансовый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45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eaLnBrk="1" hangingPunct="1">
              <a:spcBef>
                <a:spcPct val="10000"/>
              </a:spcBef>
            </a:pPr>
            <a:r>
              <a:rPr lang="ru-RU" altLang="ru-RU" dirty="0"/>
              <a:t>Таблица - </a:t>
            </a:r>
            <a:r>
              <a:rPr lang="ru-RU" dirty="0"/>
              <a:t>Дисконтирование денежных потоков по инвестиционному проекту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864193"/>
              </p:ext>
            </p:extLst>
          </p:nvPr>
        </p:nvGraphicFramePr>
        <p:xfrm>
          <a:off x="395859" y="1520788"/>
          <a:ext cx="8280597" cy="1920240"/>
        </p:xfrm>
        <a:graphic>
          <a:graphicData uri="http://schemas.openxmlformats.org/drawingml/2006/table">
            <a:tbl>
              <a:tblPr/>
              <a:tblGrid>
                <a:gridCol w="2380448">
                  <a:extLst>
                    <a:ext uri="{9D8B030D-6E8A-4147-A177-3AD203B41FA5}">
                      <a16:colId xmlns:a16="http://schemas.microsoft.com/office/drawing/2014/main" val="1126198087"/>
                    </a:ext>
                  </a:extLst>
                </a:gridCol>
                <a:gridCol w="1806150">
                  <a:extLst>
                    <a:ext uri="{9D8B030D-6E8A-4147-A177-3AD203B41FA5}">
                      <a16:colId xmlns:a16="http://schemas.microsoft.com/office/drawing/2014/main" val="2274312729"/>
                    </a:ext>
                  </a:extLst>
                </a:gridCol>
                <a:gridCol w="2046575">
                  <a:extLst>
                    <a:ext uri="{9D8B030D-6E8A-4147-A177-3AD203B41FA5}">
                      <a16:colId xmlns:a16="http://schemas.microsoft.com/office/drawing/2014/main" val="2844837562"/>
                    </a:ext>
                  </a:extLst>
                </a:gridCol>
                <a:gridCol w="2047424">
                  <a:extLst>
                    <a:ext uri="{9D8B030D-6E8A-4147-A177-3AD203B41FA5}">
                      <a16:colId xmlns:a16="http://schemas.microsoft.com/office/drawing/2014/main" val="11855515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Плановый период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Будущая стоимость денежного потока,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Дисконтный множитель при ставке (</a:t>
                      </a:r>
                      <a:r>
                        <a:rPr lang="ru-RU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), коэффициент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Настоящая стоимость денежного потока, руб. 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(2 х 3)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14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446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Первый год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Второй год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...................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-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959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88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80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Организационный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46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eaLnBrk="1" hangingPunct="1">
              <a:spcBef>
                <a:spcPct val="10000"/>
              </a:spcBef>
            </a:pPr>
            <a:r>
              <a:rPr lang="ru-RU" altLang="ru-RU" dirty="0"/>
              <a:t>В разделе «Организационный план» бизнес-плана приводится информация, характеризующая организационную структуру организации, а также сведения о персонале, работающем в ней.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Важнейшими характеристиками организационной структуры являются: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- количество звеньев; 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- иерархичность — число ступеней (уровней);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- характер распределения полномочий и ответственности по вертикали и горизонтали структуры системы управления.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При описании организационной структуры необходимо показать, какова структура управления организацией, кто и чем будет заниматься, как все службы будут взаимодействовать между собой и каким образом намечается координировать и контролировать их деятельность.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789646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Организационный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47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 ОСУ представляет собой упорядоченную совокупность устойчиво взаимосвязанных подсистем, обеспечивающих функционирование и развитие организации как единого целого.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Процесс формирования ОСУ опирается на принципы управления: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принцип иерархичности уровней управления;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 принцип целеполагания; 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 принцип соответствия;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4 принцип разделения труда;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5 принцип ограничения полномочий;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6 принцип адаптации.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41912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Организационный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48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Управление персоналом и кадровая политика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«Управление персоналом» как часть раздела «Организационный план» бизнес-плана посвящена характеристике персонала: административно-управленческого персонала и рабочей силы, не связанной с управлением.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dirty="0"/>
              <a:t>Таблица – Потребность в работниках по профессиям</a:t>
            </a:r>
          </a:p>
          <a:p>
            <a:pPr indent="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1334" t="66601" r="30000" b="21541"/>
          <a:stretch/>
        </p:blipFill>
        <p:spPr>
          <a:xfrm>
            <a:off x="569661" y="2744924"/>
            <a:ext cx="8561737" cy="14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651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Организационный план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49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400" dirty="0"/>
              <a:t>Содержание раздела по управлению персоналом: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400" dirty="0"/>
              <a:t>1 квалификация;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400" dirty="0"/>
              <a:t>2 соотношение между различными категориями работающих;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400" dirty="0"/>
              <a:t>3 описание режима труда и отдыха;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400" dirty="0"/>
              <a:t>4 специфика системы распределения прав и ответственности.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799860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50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Риск – это вероятность возникновения убытков или </a:t>
            </a:r>
            <a:r>
              <a:rPr lang="ru-RU" altLang="ru-RU" sz="2200" dirty="0" err="1"/>
              <a:t>недополучение</a:t>
            </a:r>
            <a:r>
              <a:rPr lang="ru-RU" altLang="ru-RU" sz="2200" dirty="0"/>
              <a:t> доходов по сравнению с прогнозируемым вариантом.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Риск составляет объективно неминуемое явление вероятностного характера, сопутствующее принятию любого хозяйственного решения в силу свойства неопределенности – это неизбежная характеристика условий хозяйствования.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Предпринимательский риск – это ситуация при которой предприниматель, реализовывающий услуги (товары, производство) может недополучить полностью или частично ожидаемый результат и проявляет свойства: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-  объективной основы;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-  неопределенности внешней среды по отношению к фирме.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65617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Процесс управления риском проекта осуществляется в четыре этапа: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1) идентификация риска -  идентифицируют все риски, способные в значительной мере повлиять на успех бизнес-проекта.;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2) качественная и количественная оценка риска;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3) разработка необходимых ответных мер;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4) документирование и контроль. 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02852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52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Рисунок – Объективные и субъективные причины риска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2834" t="22727" r="20834" b="14723"/>
          <a:stretch/>
        </p:blipFill>
        <p:spPr>
          <a:xfrm>
            <a:off x="1259632" y="1304763"/>
            <a:ext cx="6624736" cy="413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541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53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ctr" eaLnBrk="1" hangingPunct="1">
              <a:spcBef>
                <a:spcPct val="10000"/>
              </a:spcBef>
            </a:pPr>
            <a:r>
              <a:rPr lang="ru-RU" altLang="ru-RU" dirty="0"/>
              <a:t>Рисунок – Сущность экономического риска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7333" t="33696" r="19000" b="14723"/>
          <a:stretch/>
        </p:blipFill>
        <p:spPr>
          <a:xfrm>
            <a:off x="863126" y="1331739"/>
            <a:ext cx="7237266" cy="391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12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54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Функции риска: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</a:t>
            </a:r>
            <a:r>
              <a:rPr lang="ru-RU" dirty="0"/>
              <a:t>Инновационная функция риска стимулирует поиск нетрадиционных решений проблем, стоящих перед предпринимателем;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 </a:t>
            </a:r>
            <a:r>
              <a:rPr lang="ru-RU" dirty="0"/>
              <a:t>Регулятивная функция имеет противоречивый характер и выступает в двух формах: конструктивной и деструктивной;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 </a:t>
            </a:r>
            <a:r>
              <a:rPr lang="ru-RU" dirty="0"/>
              <a:t>Защитная функция риска проявляется в том, что если для предпринимателя риск – естественное состояние, то нормальным должно быть и терпимое отношение к неудачам;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4 Информационная функция обеспечивается наличием полной информации об анализируемых вариантах.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296510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55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Виды рисков: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статические:</a:t>
            </a:r>
          </a:p>
          <a:p>
            <a:pPr lvl="0"/>
            <a:r>
              <a:rPr lang="ru-RU" dirty="0"/>
              <a:t>- вероятные потери в результате негативного воздействия на активы фирмы стихийных бедствий;</a:t>
            </a:r>
          </a:p>
          <a:p>
            <a:pPr lvl="0"/>
            <a:r>
              <a:rPr lang="ru-RU" dirty="0"/>
              <a:t>- вероятные потери в результате преступных действий;</a:t>
            </a:r>
          </a:p>
          <a:p>
            <a:pPr lvl="0"/>
            <a:r>
              <a:rPr lang="ru-RU" dirty="0"/>
              <a:t>- вероятные потери вследствие принятия неблагоприятного законодательства для предпринимательской фирмы;</a:t>
            </a:r>
          </a:p>
          <a:p>
            <a:pPr lvl="0"/>
            <a:r>
              <a:rPr lang="ru-RU" dirty="0"/>
              <a:t>- вероятные потери в результате угрозы собственности третьих лиц.</a:t>
            </a:r>
          </a:p>
          <a:p>
            <a:pPr lvl="0"/>
            <a:r>
              <a:rPr lang="ru-RU" dirty="0"/>
              <a:t>2 динамические риски.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017394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56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ctr" eaLnBrk="1" hangingPunct="1">
              <a:spcBef>
                <a:spcPct val="10000"/>
              </a:spcBef>
            </a:pPr>
            <a:r>
              <a:rPr lang="ru-RU" altLang="ru-RU" dirty="0"/>
              <a:t>Рисунок – Виды рисков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2333" t="32807" r="19000" b="31916"/>
          <a:stretch/>
        </p:blipFill>
        <p:spPr>
          <a:xfrm>
            <a:off x="1079611" y="2529447"/>
            <a:ext cx="7346825" cy="248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12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57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Таблица – Шкала уровней риска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08397"/>
              </p:ext>
            </p:extLst>
          </p:nvPr>
        </p:nvGraphicFramePr>
        <p:xfrm>
          <a:off x="819150" y="1304764"/>
          <a:ext cx="7505700" cy="2194560"/>
        </p:xfrm>
        <a:graphic>
          <a:graphicData uri="http://schemas.openxmlformats.org/drawingml/2006/table">
            <a:tbl>
              <a:tblPr/>
              <a:tblGrid>
                <a:gridCol w="2501900">
                  <a:extLst>
                    <a:ext uri="{9D8B030D-6E8A-4147-A177-3AD203B41FA5}">
                      <a16:colId xmlns:a16="http://schemas.microsoft.com/office/drawing/2014/main" val="2205365747"/>
                    </a:ext>
                  </a:extLst>
                </a:gridCol>
                <a:gridCol w="2501900">
                  <a:extLst>
                    <a:ext uri="{9D8B030D-6E8A-4147-A177-3AD203B41FA5}">
                      <a16:colId xmlns:a16="http://schemas.microsoft.com/office/drawing/2014/main" val="2325471345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2202380576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27527069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риска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Уровень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риска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Вероятность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наступления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потерь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Масштаб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ожидаемых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потерь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315155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Нормальный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минимальный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 – 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0-25%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15933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малый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0,1 –0,3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636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0,3-0,4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40312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0,4-0,6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25-50%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246069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Максимальный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0,6-0,8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50-75%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623863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Критический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0,8-1,0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75-100%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943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2004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58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Способы оценки риска: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1 статистический - </a:t>
            </a:r>
            <a:r>
              <a:rPr lang="en-US" dirty="0" err="1"/>
              <a:t>изучается</a:t>
            </a:r>
            <a:r>
              <a:rPr lang="en-US" dirty="0"/>
              <a:t> </a:t>
            </a:r>
            <a:r>
              <a:rPr lang="en-US" dirty="0" err="1"/>
              <a:t>статистика</a:t>
            </a:r>
            <a:r>
              <a:rPr lang="en-US" dirty="0"/>
              <a:t> </a:t>
            </a:r>
            <a:r>
              <a:rPr lang="en-US" dirty="0" err="1"/>
              <a:t>потерь</a:t>
            </a:r>
            <a:r>
              <a:rPr lang="en-US" dirty="0"/>
              <a:t>, </a:t>
            </a:r>
            <a:r>
              <a:rPr lang="en-US" dirty="0" err="1"/>
              <a:t>имевших</a:t>
            </a:r>
            <a:r>
              <a:rPr lang="en-US" dirty="0"/>
              <a:t> </a:t>
            </a:r>
            <a:r>
              <a:rPr lang="en-US" dirty="0" err="1"/>
              <a:t>место</a:t>
            </a:r>
            <a:r>
              <a:rPr lang="en-US" dirty="0"/>
              <a:t> в </a:t>
            </a:r>
            <a:r>
              <a:rPr lang="en-US" dirty="0" err="1"/>
              <a:t>аналогичных</a:t>
            </a:r>
            <a:r>
              <a:rPr lang="en-US" dirty="0"/>
              <a:t> </a:t>
            </a:r>
            <a:r>
              <a:rPr lang="en-US" dirty="0" err="1"/>
              <a:t>видах</a:t>
            </a:r>
            <a:r>
              <a:rPr lang="en-US" dirty="0"/>
              <a:t> </a:t>
            </a:r>
            <a:r>
              <a:rPr lang="en-US" dirty="0" err="1"/>
              <a:t>предпринимательской</a:t>
            </a:r>
            <a:r>
              <a:rPr lang="en-US" dirty="0"/>
              <a:t> </a:t>
            </a:r>
            <a:r>
              <a:rPr lang="en-US" dirty="0" err="1"/>
              <a:t>деятельности</a:t>
            </a:r>
            <a:r>
              <a:rPr lang="en-US" dirty="0"/>
              <a:t>, </a:t>
            </a:r>
            <a:r>
              <a:rPr lang="en-US" dirty="0" err="1"/>
              <a:t>устанавливается</a:t>
            </a:r>
            <a:r>
              <a:rPr lang="en-US" dirty="0"/>
              <a:t> </a:t>
            </a:r>
            <a:r>
              <a:rPr lang="en-US" dirty="0" err="1"/>
              <a:t>частота</a:t>
            </a:r>
            <a:r>
              <a:rPr lang="en-US" dirty="0"/>
              <a:t> </a:t>
            </a:r>
            <a:r>
              <a:rPr lang="en-US" dirty="0" err="1"/>
              <a:t>появления</a:t>
            </a:r>
            <a:r>
              <a:rPr lang="en-US" dirty="0"/>
              <a:t> </a:t>
            </a:r>
            <a:r>
              <a:rPr lang="en-US" dirty="0" err="1"/>
              <a:t>определенных</a:t>
            </a:r>
            <a:r>
              <a:rPr lang="en-US" dirty="0"/>
              <a:t> </a:t>
            </a:r>
            <a:r>
              <a:rPr lang="en-US" dirty="0" err="1"/>
              <a:t>уровней</a:t>
            </a:r>
            <a:r>
              <a:rPr lang="en-US" dirty="0"/>
              <a:t> </a:t>
            </a:r>
            <a:r>
              <a:rPr lang="en-US" dirty="0" err="1"/>
              <a:t>потерь</a:t>
            </a:r>
            <a:r>
              <a:rPr lang="ru-RU" dirty="0"/>
              <a:t>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2 э</a:t>
            </a:r>
            <a:r>
              <a:rPr lang="en-US" b="1" dirty="0" err="1"/>
              <a:t>кспе</a:t>
            </a:r>
            <a:r>
              <a:rPr lang="ru-RU" b="1" dirty="0" err="1"/>
              <a:t>ртный</a:t>
            </a:r>
            <a:r>
              <a:rPr lang="ru-RU" b="1" dirty="0"/>
              <a:t>,</a:t>
            </a:r>
            <a:r>
              <a:rPr lang="en-US" dirty="0"/>
              <a:t> </a:t>
            </a:r>
            <a:r>
              <a:rPr lang="en-US" dirty="0" err="1"/>
              <a:t>известный</a:t>
            </a:r>
            <a:r>
              <a:rPr lang="en-US" dirty="0"/>
              <a:t> </a:t>
            </a:r>
            <a:r>
              <a:rPr lang="en-US" dirty="0" err="1"/>
              <a:t>под</a:t>
            </a:r>
            <a:r>
              <a:rPr lang="en-US" dirty="0"/>
              <a:t> </a:t>
            </a:r>
            <a:r>
              <a:rPr lang="en-US" dirty="0" err="1"/>
              <a:t>названием</a:t>
            </a:r>
            <a:r>
              <a:rPr lang="en-US" dirty="0"/>
              <a:t> </a:t>
            </a:r>
            <a:r>
              <a:rPr lang="en-US" dirty="0" err="1"/>
              <a:t>метода</a:t>
            </a:r>
            <a:r>
              <a:rPr lang="en-US" dirty="0"/>
              <a:t> </a:t>
            </a:r>
            <a:r>
              <a:rPr lang="en-US" dirty="0" err="1"/>
              <a:t>экспертных</a:t>
            </a:r>
            <a:r>
              <a:rPr lang="en-US" dirty="0"/>
              <a:t> </a:t>
            </a:r>
            <a:r>
              <a:rPr lang="en-US" dirty="0" err="1"/>
              <a:t>оценок</a:t>
            </a:r>
            <a:r>
              <a:rPr lang="en-US" dirty="0"/>
              <a:t>, </a:t>
            </a:r>
            <a:r>
              <a:rPr lang="en-US" dirty="0" err="1"/>
              <a:t>применительно</a:t>
            </a:r>
            <a:r>
              <a:rPr lang="en-US" dirty="0"/>
              <a:t> к </a:t>
            </a:r>
            <a:r>
              <a:rPr lang="en-US" dirty="0" err="1"/>
              <a:t>предпринимательскому</a:t>
            </a:r>
            <a:r>
              <a:rPr lang="en-US" dirty="0"/>
              <a:t> </a:t>
            </a:r>
            <a:r>
              <a:rPr lang="en-US" dirty="0" err="1"/>
              <a:t>риску</a:t>
            </a:r>
            <a:r>
              <a:rPr lang="en-US" dirty="0"/>
              <a:t> </a:t>
            </a:r>
            <a:r>
              <a:rPr lang="en-US" dirty="0" err="1"/>
              <a:t>может</a:t>
            </a:r>
            <a:r>
              <a:rPr lang="en-US" dirty="0"/>
              <a:t> </a:t>
            </a:r>
            <a:r>
              <a:rPr lang="en-US" dirty="0" err="1"/>
              <a:t>быть</a:t>
            </a:r>
            <a:r>
              <a:rPr lang="en-US" dirty="0"/>
              <a:t> </a:t>
            </a:r>
            <a:r>
              <a:rPr lang="en-US" dirty="0" err="1"/>
              <a:t>реализован</a:t>
            </a:r>
            <a:r>
              <a:rPr lang="en-US" dirty="0"/>
              <a:t> </a:t>
            </a:r>
            <a:r>
              <a:rPr lang="en-US" dirty="0" err="1"/>
              <a:t>путем</a:t>
            </a:r>
            <a:r>
              <a:rPr lang="en-US" dirty="0"/>
              <a:t> </a:t>
            </a:r>
            <a:r>
              <a:rPr lang="en-US" dirty="0" err="1"/>
              <a:t>обработки</a:t>
            </a:r>
            <a:r>
              <a:rPr lang="en-US" dirty="0"/>
              <a:t> </a:t>
            </a:r>
            <a:r>
              <a:rPr lang="en-US" dirty="0" err="1"/>
              <a:t>мнений</a:t>
            </a:r>
            <a:r>
              <a:rPr lang="en-US" dirty="0"/>
              <a:t> </a:t>
            </a:r>
            <a:r>
              <a:rPr lang="en-US" dirty="0" err="1"/>
              <a:t>опытных</a:t>
            </a:r>
            <a:r>
              <a:rPr lang="en-US" dirty="0"/>
              <a:t> </a:t>
            </a:r>
            <a:r>
              <a:rPr lang="en-US" dirty="0" err="1"/>
              <a:t>предпринимателей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специалистов</a:t>
            </a:r>
            <a:r>
              <a:rPr lang="ru-RU" dirty="0"/>
              <a:t>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3 </a:t>
            </a:r>
            <a:r>
              <a:rPr lang="ru-RU" altLang="ru-RU" b="1" dirty="0"/>
              <a:t>р</a:t>
            </a:r>
            <a:r>
              <a:rPr lang="en-US" b="1" dirty="0" err="1"/>
              <a:t>асчетно-аналитический</a:t>
            </a:r>
            <a:r>
              <a:rPr lang="en-US" b="1" dirty="0"/>
              <a:t> </a:t>
            </a:r>
            <a:r>
              <a:rPr lang="en-US" b="1" dirty="0" err="1"/>
              <a:t>способ</a:t>
            </a:r>
            <a:r>
              <a:rPr lang="en-US" b="1" dirty="0"/>
              <a:t> </a:t>
            </a:r>
            <a:r>
              <a:rPr lang="ru-RU" b="1" dirty="0"/>
              <a:t>- </a:t>
            </a:r>
            <a:r>
              <a:rPr lang="en-US" dirty="0" err="1"/>
              <a:t>построени</a:t>
            </a:r>
            <a:r>
              <a:rPr lang="ru-RU" dirty="0"/>
              <a:t>е</a:t>
            </a:r>
            <a:r>
              <a:rPr lang="en-US" dirty="0"/>
              <a:t> </a:t>
            </a:r>
            <a:r>
              <a:rPr lang="en-US" dirty="0" err="1"/>
              <a:t>кривой</a:t>
            </a:r>
            <a:r>
              <a:rPr lang="en-US" dirty="0"/>
              <a:t> </a:t>
            </a:r>
            <a:r>
              <a:rPr lang="en-US" dirty="0" err="1"/>
              <a:t>распределения</a:t>
            </a:r>
            <a:r>
              <a:rPr lang="en-US" dirty="0"/>
              <a:t> </a:t>
            </a:r>
            <a:r>
              <a:rPr lang="en-US" dirty="0" err="1"/>
              <a:t>вероятностей</a:t>
            </a:r>
            <a:r>
              <a:rPr lang="en-US" dirty="0"/>
              <a:t> </a:t>
            </a:r>
            <a:r>
              <a:rPr lang="en-US" dirty="0" err="1"/>
              <a:t>потерь</a:t>
            </a:r>
            <a:r>
              <a:rPr lang="en-US" dirty="0"/>
              <a:t> и </a:t>
            </a:r>
            <a:r>
              <a:rPr lang="en-US" dirty="0" err="1"/>
              <a:t>оценки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этой</a:t>
            </a:r>
            <a:r>
              <a:rPr lang="en-US" dirty="0"/>
              <a:t> </a:t>
            </a:r>
            <a:r>
              <a:rPr lang="en-US" dirty="0" err="1"/>
              <a:t>основе</a:t>
            </a:r>
            <a:r>
              <a:rPr lang="en-US" dirty="0"/>
              <a:t> </a:t>
            </a:r>
            <a:r>
              <a:rPr lang="en-US" dirty="0" err="1"/>
              <a:t>показателей</a:t>
            </a:r>
            <a:r>
              <a:rPr lang="en-US" dirty="0"/>
              <a:t> </a:t>
            </a:r>
            <a:r>
              <a:rPr lang="en-US" dirty="0" err="1"/>
              <a:t>предпринимательского</a:t>
            </a:r>
            <a:r>
              <a:rPr lang="en-US" dirty="0"/>
              <a:t> </a:t>
            </a:r>
            <a:r>
              <a:rPr lang="en-US" dirty="0" err="1"/>
              <a:t>риска</a:t>
            </a:r>
            <a:r>
              <a:rPr lang="en-US" dirty="0"/>
              <a:t> </a:t>
            </a:r>
            <a:r>
              <a:rPr lang="en-US" dirty="0" err="1"/>
              <a:t>базируются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теоретических</a:t>
            </a:r>
            <a:r>
              <a:rPr lang="en-US" dirty="0"/>
              <a:t> </a:t>
            </a:r>
            <a:r>
              <a:rPr lang="en-US" dirty="0" err="1"/>
              <a:t>представлениях</a:t>
            </a:r>
            <a:r>
              <a:rPr lang="ru-RU" dirty="0"/>
              <a:t>.</a:t>
            </a: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679335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59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Способы управление рисками: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диверсификация;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 распределение риска между участниками проекта (передача части риска соисполнителям);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 страхование;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4 хеджирование;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5 резервирование средств на покрытие непредвиденных расходов.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770911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предпринимательских рисков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60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Таблица - </a:t>
            </a:r>
            <a:r>
              <a:rPr lang="en-US" sz="2200" dirty="0" err="1"/>
              <a:t>Факторы</a:t>
            </a:r>
            <a:r>
              <a:rPr lang="en-US" sz="2200" dirty="0"/>
              <a:t>, </a:t>
            </a:r>
            <a:r>
              <a:rPr lang="en-US" sz="2200" dirty="0" err="1"/>
              <a:t>определяющие</a:t>
            </a:r>
            <a:r>
              <a:rPr lang="en-US" sz="2200" dirty="0"/>
              <a:t> </a:t>
            </a:r>
            <a:r>
              <a:rPr lang="en-US" sz="2200" dirty="0" err="1"/>
              <a:t>уровень</a:t>
            </a:r>
            <a:r>
              <a:rPr lang="en-US" sz="2200" dirty="0"/>
              <a:t> </a:t>
            </a:r>
            <a:r>
              <a:rPr lang="en-US" sz="2200" dirty="0" err="1"/>
              <a:t>риска</a:t>
            </a:r>
            <a:endParaRPr lang="ru-RU" altLang="ru-RU" sz="2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992370"/>
              </p:ext>
            </p:extLst>
          </p:nvPr>
        </p:nvGraphicFramePr>
        <p:xfrm>
          <a:off x="571582" y="1304764"/>
          <a:ext cx="8242299" cy="4953000"/>
        </p:xfrm>
        <a:graphic>
          <a:graphicData uri="http://schemas.openxmlformats.org/drawingml/2006/table">
            <a:tbl>
              <a:tblPr/>
              <a:tblGrid>
                <a:gridCol w="2272226">
                  <a:extLst>
                    <a:ext uri="{9D8B030D-6E8A-4147-A177-3AD203B41FA5}">
                      <a16:colId xmlns:a16="http://schemas.microsoft.com/office/drawing/2014/main" val="119356498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118482244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1527821796"/>
                    </a:ext>
                  </a:extLst>
                </a:gridCol>
                <a:gridCol w="1721601">
                  <a:extLst>
                    <a:ext uri="{9D8B030D-6E8A-4147-A177-3AD203B41FA5}">
                      <a16:colId xmlns:a16="http://schemas.microsoft.com/office/drawing/2014/main" val="3604204042"/>
                    </a:ext>
                  </a:extLst>
                </a:gridCol>
              </a:tblGrid>
              <a:tr h="27195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78815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Внешние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678815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акторы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78815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Внутренние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678815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факторы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162939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78815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Факторы прямого действия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78815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Факторы косвенного действия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Объективные</a:t>
                      </a:r>
                      <a:endParaRPr lang="ru-RU" sz="1300" b="1" ker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78815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Субъективные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510818"/>
                  </a:ext>
                </a:extLst>
              </a:tr>
              <a:tr h="3807421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нестабильность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ротиворечивость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з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аконодательства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непредвиденные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действия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государственных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органов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нестабильность экономическая (финансовой, налоговой, внешнеэкономической и иной) политики;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непредвиденное изменение конъюнктуры внутреннего и внешнего рынка;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непредвиденные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действия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конкурентов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коррупция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рэкет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революционные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скачки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в НТП;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непредвиденные изменения во взаимоотношениях с хозяйственными партнерами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нестабильность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политических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условий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нестабильность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социальных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условий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- непредвиденные изменения экономической обстановки в регионе;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непредвиденные изменения в отрасли предпринимательской деятельности;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непредвиденные изменения в международной обстановке;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стихийные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силы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климат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непредвиденные изменения экономической обстановки в регионе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- непредвиденные изменения в процессе производства (выход из строя техники, ее моральное старение);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разработка, внедрение новых технологий, способ организации труда и т.д.;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стихийные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воздействия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локального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характера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непредвиденные изменения во внутрихозяйственных отношениях;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недостаток бизнес-информации в фирме;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отсутствие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службы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маркетинга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финансовые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проблемы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внутри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фирмы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отсутствие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механизма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мотивации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низкое качество управленческих, рабочих кадров и специалистов;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низкий уровень компетенций   управленческих и иных служб;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несоблюдение договоров со стороны руководства фирмы;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отсутствие у персонала способности к риску;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ошибки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принятии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решения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ошибки при реализации рисковых решений;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180340" algn="l"/>
                        </a:tabLs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смерть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болезнь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ведущих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сотрудников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513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59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эффективности бизнес-плана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61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ctr" eaLnBrk="1" hangingPunct="1">
              <a:spcBef>
                <a:spcPct val="10000"/>
              </a:spcBef>
            </a:pPr>
            <a:r>
              <a:rPr lang="ru-RU" altLang="ru-RU" sz="2200" dirty="0"/>
              <a:t>Рисунок - </a:t>
            </a:r>
            <a:r>
              <a:rPr lang="ru-RU" dirty="0"/>
              <a:t>Алгоритм оценки эффективности бизнес- планирования</a:t>
            </a: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809" y="1290905"/>
            <a:ext cx="5952381" cy="42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257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эффективности бизнес-плана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62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Осуществление предварительной экспертной оценки бизнес-плана - это этап на котором осуществляется проверка изложенной в бизнес-плане оценки состояния отрасли экономики (первый параметр оценки), к которой относится организация, представившая бизнес-план, и положения организации в пределах отрасли (второй параметр оценки).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1) Оценка состояния отрасли экономики осуществляется на основании уровня развития отрасли и её местонахождения на стадиях жизненного цикла: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отрасль «Юная» (до 3лет);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отрасль «Молодая» (с 3–х и до 16 лет);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отрасль «Зрелая» (с 17 до 60 лет);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отрасль «Стареющая» (от 60 до 100 лет);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отрасль «Долгожитель» (старше 100 лет).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390285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эффективности бизнес-плана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63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2) Второй параметр предполагает оценку конкурентоспособности организации в пределах отрасли, путём отнесения её к оному из следующих положений: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доминантному;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сильному;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благоприятному;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нестабильному;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слабому;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нежизнеспособному. 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815244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эффективности бизнес-плана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64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Таблица – Матрица жизненных циклов организации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2 Маркетинговый анализ - это анализ состояния маркетинговой внешней среды с обособляемым вниманием на рынки сбыта состояние продукта или услуги систем продвижения на рынке.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031969"/>
              </p:ext>
            </p:extLst>
          </p:nvPr>
        </p:nvGraphicFramePr>
        <p:xfrm>
          <a:off x="719572" y="1412776"/>
          <a:ext cx="7920880" cy="141224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87078">
                  <a:extLst>
                    <a:ext uri="{9D8B030D-6E8A-4147-A177-3AD203B41FA5}">
                      <a16:colId xmlns:a16="http://schemas.microsoft.com/office/drawing/2014/main" val="521179878"/>
                    </a:ext>
                  </a:extLst>
                </a:gridCol>
                <a:gridCol w="1105431">
                  <a:extLst>
                    <a:ext uri="{9D8B030D-6E8A-4147-A177-3AD203B41FA5}">
                      <a16:colId xmlns:a16="http://schemas.microsoft.com/office/drawing/2014/main" val="1181248501"/>
                    </a:ext>
                  </a:extLst>
                </a:gridCol>
                <a:gridCol w="1230078">
                  <a:extLst>
                    <a:ext uri="{9D8B030D-6E8A-4147-A177-3AD203B41FA5}">
                      <a16:colId xmlns:a16="http://schemas.microsoft.com/office/drawing/2014/main" val="3500852299"/>
                    </a:ext>
                  </a:extLst>
                </a:gridCol>
                <a:gridCol w="1155453">
                  <a:extLst>
                    <a:ext uri="{9D8B030D-6E8A-4147-A177-3AD203B41FA5}">
                      <a16:colId xmlns:a16="http://schemas.microsoft.com/office/drawing/2014/main" val="2180096237"/>
                    </a:ext>
                  </a:extLst>
                </a:gridCol>
                <a:gridCol w="1325203">
                  <a:extLst>
                    <a:ext uri="{9D8B030D-6E8A-4147-A177-3AD203B41FA5}">
                      <a16:colId xmlns:a16="http://schemas.microsoft.com/office/drawing/2014/main" val="1527849492"/>
                    </a:ext>
                  </a:extLst>
                </a:gridCol>
                <a:gridCol w="917637">
                  <a:extLst>
                    <a:ext uri="{9D8B030D-6E8A-4147-A177-3AD203B41FA5}">
                      <a16:colId xmlns:a16="http://schemas.microsoft.com/office/drawing/2014/main" val="39394921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Состояние отрасли/оценка конкурентоспособности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«Юная»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«Молодая»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«Зрелая»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«Стареющая»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«Долгожитель»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6141631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Доминантное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255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Сильное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439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Благоприятное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058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Нестабильное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721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Слабое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6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нежизнеспособное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807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9483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эффективности бизнес-плана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65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3 Техническая оценка эффективности бизнес-плана. На данном этапе определяется корректность сделанных в бизнес-плане выводов по следующим вопросам: 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по вопросам применения технологии, подходящей для реализации проекта; 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  по вопросам анализа региональных условий, в том числе, в аспекте цены и доступности материалов, энергетики, трудовых ресурсов.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4 Финансовая оценка эффективности бизнес-плана – это реализация общего алгоритма осуществления финансового анализа бизнес-плана: 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оценка финансового положения организации в течение 3-5 предшествующих лет работы организации; 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- оценка окупаемости проекта.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54693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эффективности бизнес-плана</a:t>
            </a:r>
          </a:p>
          <a:p>
            <a:pPr eaLnBrk="1" hangingPunct="1"/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E617EF1-A230-4835-91B1-9D6AD1BF7D85}" type="slidenum">
              <a:rPr lang="ru-RU" altLang="ru-RU"/>
              <a:pPr eaLnBrk="1" hangingPunct="1"/>
              <a:t>66</a:t>
            </a:fld>
            <a:endParaRPr lang="ru-RU" altLang="ru-RU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23850" y="1233488"/>
            <a:ext cx="8496300" cy="507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31800" y="1233488"/>
            <a:ext cx="8229600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eaLnBrk="1" hangingPunct="1">
              <a:spcBef>
                <a:spcPct val="20000"/>
              </a:spcBef>
              <a:defRPr/>
            </a:pPr>
            <a:r>
              <a:rPr lang="ru-RU" sz="2000" dirty="0"/>
              <a:t>Таблица 3 – Показатели и методы оценки экономической эффективности инновационных проектов</a:t>
            </a:r>
          </a:p>
          <a:p>
            <a:pPr algn="just" eaLnBrk="1" hangingPunct="1">
              <a:spcBef>
                <a:spcPct val="20000"/>
              </a:spcBef>
              <a:defRPr/>
            </a:pPr>
            <a:endParaRPr lang="ru-RU" sz="2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8775" y="1981200"/>
          <a:ext cx="7958138" cy="3662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668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Показатели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Статические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Динамические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89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Абсолютные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Суммарный доход (прибыль)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Среднегодовой доход (прибыль)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Чистый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</a:rPr>
                        <a:t> дисконтированный доход (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NPV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Годовой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</a:rPr>
                        <a:t> эквивалент (аннуитет)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353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Относительные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Рентабельность инвестиций (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ROI)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Индекс доходности (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PI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Внутренняя норма рентабельности (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IRR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353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Временные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Срок окупаемости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</a:rPr>
                        <a:t>PP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Дисконтированный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</a:rPr>
                        <a:t> срок окупаемости (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DPP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91454" marR="91454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50733460"/>
      </p:ext>
    </p:extLst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Оценка эффективности бизнес-плана</a:t>
            </a:r>
          </a:p>
          <a:p>
            <a:pPr eaLnBrk="1" hangingPunct="1"/>
            <a:endParaRPr lang="ru-RU" altLang="ru-RU" dirty="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804F64-EC9C-4E43-B06B-8206ABA62F53}" type="slidenum">
              <a:rPr lang="ru-RU" altLang="ru-RU"/>
              <a:pPr eaLnBrk="1" hangingPunct="1"/>
              <a:t>67</a:t>
            </a:fld>
            <a:endParaRPr lang="ru-RU" altLang="ru-RU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  <p:sp>
        <p:nvSpPr>
          <p:cNvPr id="11270" name="Rectangle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31800" y="1232756"/>
            <a:ext cx="8229600" cy="4968019"/>
          </a:xfrm>
          <a:prstGeom prst="rect">
            <a:avLst/>
          </a:prstGeom>
          <a:blipFill rotWithShape="0">
            <a:blip r:embed="rId4"/>
            <a:stretch>
              <a:fillRect l="-815" t="-491" r="-741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pic>
        <p:nvPicPr>
          <p:cNvPr id="34823" name="Picture 10" descr="25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4581525"/>
            <a:ext cx="2951162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6527602"/>
      </p:ext>
    </p:extLst>
  </p:cSld>
  <p:clrMapOvr>
    <a:masterClrMapping/>
  </p:clrMapOvr>
  <p:transition spd="slow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Оценка эффективности бизнес-плана</a:t>
            </a:r>
          </a:p>
          <a:p>
            <a:pPr eaLnBrk="1" hangingPunct="1"/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6CA5BF-5430-4D34-8812-9E7DDF7029D2}" type="slidenum">
              <a:rPr lang="ru-RU" altLang="ru-RU"/>
              <a:pPr eaLnBrk="1" hangingPunct="1"/>
              <a:t>68</a:t>
            </a:fld>
            <a:endParaRPr lang="ru-RU" altLang="ru-RU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431800" y="1233488"/>
            <a:ext cx="8229600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000" b="1"/>
              <a:t>Статические методы (продолжение)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3. Период окупаемости инвестиций: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PP = IC / Pkср,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где IC - сумма инвестированных средств, направляемых на реализацию инвестиционного проекта;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Pkср – средняя сумма денежного потока (в настоящей стоимости) в периоде.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4. Рентабельность инвестиций:</a:t>
            </a:r>
          </a:p>
          <a:p>
            <a:pPr algn="just" eaLnBrk="1" hangingPunct="1">
              <a:spcBef>
                <a:spcPct val="20000"/>
              </a:spcBef>
            </a:pPr>
            <a:r>
              <a:rPr lang="en-US" altLang="ru-RU" sz="2000"/>
              <a:t>ROI</a:t>
            </a:r>
            <a:r>
              <a:rPr lang="ru-RU" altLang="ru-RU" sz="2000"/>
              <a:t> = П </a:t>
            </a:r>
            <a:r>
              <a:rPr lang="en-US" altLang="ru-RU" sz="2000"/>
              <a:t>/</a:t>
            </a:r>
            <a:r>
              <a:rPr lang="ru-RU" altLang="ru-RU" sz="2000"/>
              <a:t> </a:t>
            </a:r>
            <a:r>
              <a:rPr lang="en-US" altLang="ru-RU" sz="2000"/>
              <a:t>I</a:t>
            </a:r>
            <a:r>
              <a:rPr lang="ru-RU" altLang="ru-RU" sz="2000"/>
              <a:t>,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где П – прибыль от реализации проекта;</a:t>
            </a:r>
          </a:p>
          <a:p>
            <a:pPr algn="just" eaLnBrk="1" hangingPunct="1">
              <a:spcBef>
                <a:spcPct val="20000"/>
              </a:spcBef>
            </a:pPr>
            <a:r>
              <a:rPr lang="en-US" altLang="ru-RU" sz="2000"/>
              <a:t>I</a:t>
            </a:r>
            <a:r>
              <a:rPr lang="ru-RU" altLang="ru-RU" sz="2000"/>
              <a:t> – начальные инвестиции в проект.</a:t>
            </a:r>
          </a:p>
          <a:p>
            <a:pPr algn="just" eaLnBrk="1" hangingPunct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endParaRPr lang="ru-RU" altLang="ru-RU" sz="20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5254234"/>
      </p:ext>
    </p:extLst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Оценка эффективности бизнес-плана</a:t>
            </a:r>
          </a:p>
          <a:p>
            <a:pPr eaLnBrk="1" hangingPunct="1"/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4FCDB23-C75E-408A-B3A0-99C9AD9770DC}" type="slidenum">
              <a:rPr lang="ru-RU" altLang="ru-RU"/>
              <a:pPr eaLnBrk="1" hangingPunct="1"/>
              <a:t>69</a:t>
            </a:fld>
            <a:endParaRPr lang="ru-RU" altLang="ru-RU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431800" y="1233488"/>
            <a:ext cx="8229600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000" b="1"/>
              <a:t>Динамические методы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Денежный поток образуется как совокупность денежных средств, реаль­но поступающих на счета или в кассу хозяйствующего субъекта в результате реализации проекта (входной денежный поток) и выплачиваемых им внешним агентам (выходной денежный поток). 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Входной денежный поток представляет собой финансовые результаты проекта.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Выходной денежный поток включает инвестиционные издержки, опреде­ляющие величину начальных капитальных вложений в проект, а также текущие финансовые платежи по проекту.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Чистый денежный поток определяется как разность между реальным притоком и реальным оттоком денежных средств, совершаемых в течение определенного интервала времени инвестиционного периода.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8554907"/>
      </p:ext>
    </p:extLst>
  </p:cSld>
  <p:clrMapOvr>
    <a:masterClrMapping/>
  </p:clrMapOvr>
  <p:transition spd="slow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Оценка эффективности бизнес-плана</a:t>
            </a:r>
          </a:p>
          <a:p>
            <a:pPr eaLnBrk="1" hangingPunct="1"/>
            <a:endParaRPr lang="ru-RU" altLang="ru-RU" dirty="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18AF31D-D56D-4342-A648-E02B6D49E4C5}" type="slidenum">
              <a:rPr lang="ru-RU" altLang="ru-RU"/>
              <a:pPr eaLnBrk="1" hangingPunct="1"/>
              <a:t>70</a:t>
            </a:fld>
            <a:endParaRPr lang="ru-RU" altLang="ru-RU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431800" y="1233488"/>
            <a:ext cx="8229600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defRPr/>
            </a:pPr>
            <a:r>
              <a:rPr lang="ru-RU" altLang="ru-RU" sz="2000" b="1" dirty="0"/>
              <a:t>Динамические методы</a:t>
            </a:r>
          </a:p>
          <a:p>
            <a:pPr algn="just" eaLnBrk="1" hangingPunct="1">
              <a:spcBef>
                <a:spcPct val="20000"/>
              </a:spcBef>
              <a:defRPr/>
            </a:pPr>
            <a:r>
              <a:rPr lang="ru-RU" altLang="ru-RU" sz="2000" dirty="0"/>
              <a:t>1. Чистый дисконтированный доход </a:t>
            </a:r>
            <a:r>
              <a:rPr lang="en-US" altLang="ru-RU" sz="2000" dirty="0"/>
              <a:t>(NPV):</a:t>
            </a:r>
            <a:endParaRPr lang="ru-RU" altLang="ru-RU" sz="2000" dirty="0"/>
          </a:p>
          <a:p>
            <a:pPr marL="0" lvl="8" indent="0" algn="just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ru-RU" altLang="ru-RU" sz="2000" dirty="0"/>
              <a:t>								(3)</a:t>
            </a:r>
            <a:endParaRPr lang="en-US" altLang="ru-RU" sz="2000" dirty="0"/>
          </a:p>
          <a:p>
            <a:pPr algn="just" eaLnBrk="1" hangingPunct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endParaRPr lang="en-US" altLang="ru-RU" sz="2000" dirty="0"/>
          </a:p>
          <a:p>
            <a:pPr>
              <a:defRPr/>
            </a:pPr>
            <a:r>
              <a:rPr lang="ru-RU" altLang="ru-RU" sz="2000" dirty="0"/>
              <a:t>где Р</a:t>
            </a:r>
            <a:r>
              <a:rPr lang="en-US" altLang="ru-RU" sz="2000" dirty="0"/>
              <a:t>k</a:t>
            </a:r>
            <a:r>
              <a:rPr lang="ru-RU" altLang="ru-RU" sz="2000" dirty="0"/>
              <a:t> – годовой доход </a:t>
            </a:r>
            <a:r>
              <a:rPr lang="en-US" altLang="ru-RU" sz="2000" dirty="0"/>
              <a:t>k</a:t>
            </a:r>
            <a:r>
              <a:rPr lang="ru-RU" altLang="ru-RU" sz="2000" dirty="0"/>
              <a:t>-ого года;</a:t>
            </a:r>
          </a:p>
          <a:p>
            <a:pPr>
              <a:defRPr/>
            </a:pPr>
            <a:r>
              <a:rPr lang="en-US" altLang="ru-RU" sz="2000" dirty="0"/>
              <a:t>I</a:t>
            </a:r>
            <a:r>
              <a:rPr lang="ru-RU" altLang="ru-RU" sz="2000" dirty="0"/>
              <a:t>С</a:t>
            </a:r>
            <a:r>
              <a:rPr lang="en-US" altLang="ru-RU" sz="2000" dirty="0"/>
              <a:t>j</a:t>
            </a:r>
            <a:r>
              <a:rPr lang="ru-RU" altLang="ru-RU" sz="2000" dirty="0"/>
              <a:t> – инвестиции </a:t>
            </a:r>
            <a:r>
              <a:rPr lang="en-US" altLang="ru-RU" sz="2000" dirty="0"/>
              <a:t>j</a:t>
            </a:r>
            <a:r>
              <a:rPr lang="ru-RU" altLang="ru-RU" sz="2000" dirty="0"/>
              <a:t>-ого года;</a:t>
            </a:r>
          </a:p>
          <a:p>
            <a:pPr>
              <a:defRPr/>
            </a:pPr>
            <a:r>
              <a:rPr lang="en-US" altLang="ru-RU" sz="2000" dirty="0"/>
              <a:t>r – </a:t>
            </a:r>
            <a:r>
              <a:rPr lang="ru-RU" altLang="ru-RU" sz="2000" dirty="0"/>
              <a:t>ставка дисконтирования.</a:t>
            </a:r>
            <a:endParaRPr lang="en-US" altLang="ru-RU" sz="2000" dirty="0"/>
          </a:p>
          <a:p>
            <a:pPr>
              <a:defRPr/>
            </a:pPr>
            <a:endParaRPr lang="ru-RU" altLang="ru-RU" sz="2000" dirty="0"/>
          </a:p>
          <a:p>
            <a:pPr>
              <a:defRPr/>
            </a:pPr>
            <a:r>
              <a:rPr lang="ru-RU" altLang="ru-RU" sz="2000" dirty="0"/>
              <a:t>2. Индекс рентабельности:</a:t>
            </a:r>
          </a:p>
          <a:p>
            <a:pPr>
              <a:defRPr/>
            </a:pPr>
            <a:r>
              <a:rPr lang="ru-RU" altLang="ru-RU" sz="2000" dirty="0"/>
              <a:t>PI = PV / </a:t>
            </a:r>
            <a:r>
              <a:rPr lang="ru-RU" altLang="ru-RU" sz="2000" dirty="0" err="1"/>
              <a:t>Ii</a:t>
            </a:r>
            <a:endParaRPr lang="ru-RU" altLang="ru-RU" sz="2000" dirty="0"/>
          </a:p>
          <a:p>
            <a:pPr>
              <a:defRPr/>
            </a:pPr>
            <a:r>
              <a:rPr lang="ru-RU" altLang="ru-RU" sz="2000" dirty="0" err="1"/>
              <a:t>Ii</a:t>
            </a:r>
            <a:r>
              <a:rPr lang="ru-RU" altLang="ru-RU" sz="2000" dirty="0"/>
              <a:t> - единовременные затраты;</a:t>
            </a:r>
          </a:p>
          <a:p>
            <a:pPr>
              <a:defRPr/>
            </a:pPr>
            <a:r>
              <a:rPr lang="ru-RU" altLang="ru-RU" sz="2000" dirty="0"/>
              <a:t>PV- текущая стоимость денежного потока (кэш-</a:t>
            </a:r>
            <a:r>
              <a:rPr lang="ru-RU" altLang="ru-RU" sz="2000" dirty="0" err="1"/>
              <a:t>фло</a:t>
            </a:r>
            <a:r>
              <a:rPr lang="ru-RU" altLang="ru-RU" sz="2000" dirty="0"/>
              <a:t> от операционной деятельности).</a:t>
            </a:r>
          </a:p>
        </p:txBody>
      </p:sp>
      <p:pic>
        <p:nvPicPr>
          <p:cNvPr id="40967" name="Picture 2" descr="2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38" y="1989138"/>
            <a:ext cx="2700337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1477266"/>
      </p:ext>
    </p:extLst>
  </p:cSld>
  <p:clrMapOvr>
    <a:masterClrMapping/>
  </p:clrMapOvr>
  <p:transition spd="slow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Оценка эффективности бизнес-плана</a:t>
            </a:r>
          </a:p>
          <a:p>
            <a:pPr eaLnBrk="1" hangingPunct="1"/>
            <a:endParaRPr lang="ru-RU" altLang="ru-RU" dirty="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C1F30D0-AC8E-43C3-BE91-BEE2CAA9A881}" type="slidenum">
              <a:rPr lang="ru-RU" altLang="ru-RU"/>
              <a:pPr eaLnBrk="1" hangingPunct="1"/>
              <a:t>71</a:t>
            </a:fld>
            <a:endParaRPr lang="ru-RU" altLang="ru-RU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431800" y="1233488"/>
            <a:ext cx="8229600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000" b="1"/>
              <a:t>Динамические методы (продолжение)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000"/>
              <a:t>3.  Чистый дисконтированный доход </a:t>
            </a:r>
            <a:r>
              <a:rPr lang="en-US" altLang="ru-RU" sz="2000"/>
              <a:t>(NPV)</a:t>
            </a:r>
            <a:r>
              <a:rPr lang="ru-RU" altLang="ru-RU" sz="2000"/>
              <a:t> для случая, когда инвестиции осуществляются только в начальный момент времени</a:t>
            </a:r>
            <a:r>
              <a:rPr lang="en-US" altLang="ru-RU" sz="2000"/>
              <a:t>:</a:t>
            </a:r>
            <a:endParaRPr lang="ru-RU" altLang="ru-RU" sz="2000"/>
          </a:p>
          <a:p>
            <a:pPr algn="just" eaLnBrk="1" hangingPunct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endParaRPr lang="en-US" altLang="ru-RU" sz="2000"/>
          </a:p>
          <a:p>
            <a:pPr algn="just" eaLnBrk="1" hangingPunct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endParaRPr lang="en-US" altLang="ru-RU" sz="2000"/>
          </a:p>
          <a:p>
            <a:r>
              <a:rPr lang="ru-RU" altLang="ru-RU" sz="2000"/>
              <a:t>где IC – величина первоначальных инвестиций;</a:t>
            </a:r>
          </a:p>
          <a:p>
            <a:r>
              <a:rPr lang="ru-RU" altLang="ru-RU" sz="2000"/>
              <a:t>Р</a:t>
            </a:r>
            <a:r>
              <a:rPr lang="en-US" altLang="ru-RU" sz="2000"/>
              <a:t>k</a:t>
            </a:r>
            <a:r>
              <a:rPr lang="ru-RU" altLang="ru-RU" sz="2000"/>
              <a:t> – годовой доход </a:t>
            </a:r>
            <a:r>
              <a:rPr lang="en-US" altLang="ru-RU" sz="2000"/>
              <a:t>k</a:t>
            </a:r>
            <a:r>
              <a:rPr lang="ru-RU" altLang="ru-RU" sz="2000"/>
              <a:t>-ого года;</a:t>
            </a:r>
          </a:p>
          <a:p>
            <a:r>
              <a:rPr lang="en-US" altLang="ru-RU" sz="2000"/>
              <a:t>I</a:t>
            </a:r>
            <a:r>
              <a:rPr lang="ru-RU" altLang="ru-RU" sz="2000"/>
              <a:t>С</a:t>
            </a:r>
            <a:r>
              <a:rPr lang="en-US" altLang="ru-RU" sz="2000"/>
              <a:t>j</a:t>
            </a:r>
            <a:r>
              <a:rPr lang="ru-RU" altLang="ru-RU" sz="2000"/>
              <a:t> – инвестиции </a:t>
            </a:r>
            <a:r>
              <a:rPr lang="en-US" altLang="ru-RU" sz="2000"/>
              <a:t>j</a:t>
            </a:r>
            <a:r>
              <a:rPr lang="ru-RU" altLang="ru-RU" sz="2000"/>
              <a:t>-ого года;</a:t>
            </a:r>
          </a:p>
          <a:p>
            <a:r>
              <a:rPr lang="en-US" altLang="ru-RU" sz="2000"/>
              <a:t>r – </a:t>
            </a:r>
            <a:r>
              <a:rPr lang="ru-RU" altLang="ru-RU" sz="2000"/>
              <a:t>ставка дисконтирования.</a:t>
            </a:r>
          </a:p>
          <a:p>
            <a:r>
              <a:rPr lang="ru-RU" altLang="ru-RU" sz="2000"/>
              <a:t>4. Внутренняя норма доходности:</a:t>
            </a:r>
          </a:p>
          <a:p>
            <a:endParaRPr lang="ru-RU" altLang="ru-RU" sz="2000"/>
          </a:p>
          <a:p>
            <a:endParaRPr lang="ru-RU" altLang="ru-RU" sz="2000"/>
          </a:p>
          <a:p>
            <a:r>
              <a:rPr lang="ru-RU" altLang="ru-RU" sz="2000"/>
              <a:t>5. Дисконтированный срок окупаемости:</a:t>
            </a:r>
          </a:p>
          <a:p>
            <a:endParaRPr lang="ru-RU" altLang="ru-RU" sz="2000"/>
          </a:p>
          <a:p>
            <a:endParaRPr lang="ru-RU" altLang="ru-RU" sz="2000"/>
          </a:p>
        </p:txBody>
      </p:sp>
      <p:sp>
        <p:nvSpPr>
          <p:cNvPr id="41991" name="Rectangle 2"/>
          <p:cNvSpPr>
            <a:spLocks noChangeArrowheads="1"/>
          </p:cNvSpPr>
          <p:nvPr/>
        </p:nvSpPr>
        <p:spPr bwMode="auto">
          <a:xfrm>
            <a:off x="360045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41992" name="Объект 2"/>
          <p:cNvGraphicFramePr>
            <a:graphicFrameLocks noChangeAspect="1"/>
          </p:cNvGraphicFramePr>
          <p:nvPr/>
        </p:nvGraphicFramePr>
        <p:xfrm>
          <a:off x="3763963" y="2317750"/>
          <a:ext cx="211931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0" name="Уравнение" r:id="rId4" imgW="1651000" imgH="419100" progId="Equation.3">
                  <p:embed/>
                </p:oleObj>
              </mc:Choice>
              <mc:Fallback>
                <p:oleObj name="Уравнение" r:id="rId4" imgW="1651000" imgH="419100" progId="Equation.3">
                  <p:embed/>
                  <p:pic>
                    <p:nvPicPr>
                      <p:cNvPr id="41992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3963" y="2317750"/>
                        <a:ext cx="2119312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3" name="Rectangle 3"/>
          <p:cNvSpPr>
            <a:spLocks noChangeArrowheads="1"/>
          </p:cNvSpPr>
          <p:nvPr/>
        </p:nvSpPr>
        <p:spPr bwMode="auto">
          <a:xfrm>
            <a:off x="3600450" y="2473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4199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41995" name="Объект 2"/>
          <p:cNvGraphicFramePr>
            <a:graphicFrameLocks noChangeAspect="1"/>
          </p:cNvGraphicFramePr>
          <p:nvPr/>
        </p:nvGraphicFramePr>
        <p:xfrm>
          <a:off x="3495675" y="4535488"/>
          <a:ext cx="2209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1" name="Уравнение" r:id="rId6" imgW="1905000" imgH="444500" progId="Equation.3">
                  <p:embed/>
                </p:oleObj>
              </mc:Choice>
              <mc:Fallback>
                <p:oleObj name="Уравнение" r:id="rId6" imgW="1905000" imgH="444500" progId="Equation.3">
                  <p:embed/>
                  <p:pic>
                    <p:nvPicPr>
                      <p:cNvPr id="41995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4535488"/>
                        <a:ext cx="22098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0" y="449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41997" name="Rectangle 14"/>
          <p:cNvSpPr>
            <a:spLocks noChangeArrowheads="1"/>
          </p:cNvSpPr>
          <p:nvPr/>
        </p:nvSpPr>
        <p:spPr bwMode="auto">
          <a:xfrm>
            <a:off x="0" y="3697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41998" name="Объект 5"/>
          <p:cNvGraphicFramePr>
            <a:graphicFrameLocks noChangeAspect="1"/>
          </p:cNvGraphicFramePr>
          <p:nvPr/>
        </p:nvGraphicFramePr>
        <p:xfrm>
          <a:off x="3492500" y="5578475"/>
          <a:ext cx="1727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2" name="Уравнение" r:id="rId8" imgW="1346200" imgH="482600" progId="Equation.3">
                  <p:embed/>
                </p:oleObj>
              </mc:Choice>
              <mc:Fallback>
                <p:oleObj name="Уравнение" r:id="rId8" imgW="1346200" imgH="482600" progId="Equation.3">
                  <p:embed/>
                  <p:pic>
                    <p:nvPicPr>
                      <p:cNvPr id="41998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5578475"/>
                        <a:ext cx="17272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836920328"/>
      </p:ext>
    </p:extLst>
  </p:cSld>
  <p:clrMapOvr>
    <a:masterClrMapping/>
  </p:clrMapOvr>
  <p:transition spd="slow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Оценка эффективности бизнес-плана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72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b="1" dirty="0"/>
              <a:t>Институциональный анализ</a:t>
            </a:r>
            <a:r>
              <a:rPr lang="ru-RU" dirty="0"/>
              <a:t> оценивает возможность успешной реализации бизнес-плана с учетом организационных, юридических, политических и административных факторов.  </a:t>
            </a:r>
          </a:p>
          <a:p>
            <a:r>
              <a:rPr lang="ru-RU" dirty="0"/>
              <a:t>Институциональный анализа может быть реализован с помощью PEST</a:t>
            </a:r>
            <a:r>
              <a:rPr lang="ru-RU" b="1" dirty="0"/>
              <a:t> </a:t>
            </a:r>
            <a:r>
              <a:rPr lang="ru-RU" dirty="0"/>
              <a:t>– анализа.</a:t>
            </a:r>
          </a:p>
          <a:p>
            <a:r>
              <a:rPr lang="ru-RU" dirty="0"/>
              <a:t>Таблица -  Степень вероятности влияния факторов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185210"/>
              </p:ext>
            </p:extLst>
          </p:nvPr>
        </p:nvGraphicFramePr>
        <p:xfrm>
          <a:off x="702974" y="2816932"/>
          <a:ext cx="7968936" cy="219456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144402">
                  <a:extLst>
                    <a:ext uri="{9D8B030D-6E8A-4147-A177-3AD203B41FA5}">
                      <a16:colId xmlns:a16="http://schemas.microsoft.com/office/drawing/2014/main" val="2560071458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249253271"/>
                    </a:ext>
                  </a:extLst>
                </a:gridCol>
                <a:gridCol w="863346">
                  <a:extLst>
                    <a:ext uri="{9D8B030D-6E8A-4147-A177-3AD203B41FA5}">
                      <a16:colId xmlns:a16="http://schemas.microsoft.com/office/drawing/2014/main" val="2784684511"/>
                    </a:ext>
                  </a:extLst>
                </a:gridCol>
                <a:gridCol w="537106">
                  <a:extLst>
                    <a:ext uri="{9D8B030D-6E8A-4147-A177-3AD203B41FA5}">
                      <a16:colId xmlns:a16="http://schemas.microsoft.com/office/drawing/2014/main" val="212125424"/>
                    </a:ext>
                  </a:extLst>
                </a:gridCol>
                <a:gridCol w="352227">
                  <a:extLst>
                    <a:ext uri="{9D8B030D-6E8A-4147-A177-3AD203B41FA5}">
                      <a16:colId xmlns:a16="http://schemas.microsoft.com/office/drawing/2014/main" val="3814661129"/>
                    </a:ext>
                  </a:extLst>
                </a:gridCol>
                <a:gridCol w="352227">
                  <a:extLst>
                    <a:ext uri="{9D8B030D-6E8A-4147-A177-3AD203B41FA5}">
                      <a16:colId xmlns:a16="http://schemas.microsoft.com/office/drawing/2014/main" val="3631519113"/>
                    </a:ext>
                  </a:extLst>
                </a:gridCol>
                <a:gridCol w="474948">
                  <a:extLst>
                    <a:ext uri="{9D8B030D-6E8A-4147-A177-3AD203B41FA5}">
                      <a16:colId xmlns:a16="http://schemas.microsoft.com/office/drawing/2014/main" val="1724158138"/>
                    </a:ext>
                  </a:extLst>
                </a:gridCol>
                <a:gridCol w="372474">
                  <a:extLst>
                    <a:ext uri="{9D8B030D-6E8A-4147-A177-3AD203B41FA5}">
                      <a16:colId xmlns:a16="http://schemas.microsoft.com/office/drawing/2014/main" val="3054444846"/>
                    </a:ext>
                  </a:extLst>
                </a:gridCol>
                <a:gridCol w="645955">
                  <a:extLst>
                    <a:ext uri="{9D8B030D-6E8A-4147-A177-3AD203B41FA5}">
                      <a16:colId xmlns:a16="http://schemas.microsoft.com/office/drawing/2014/main" val="3446918181"/>
                    </a:ext>
                  </a:extLst>
                </a:gridCol>
                <a:gridCol w="470167">
                  <a:extLst>
                    <a:ext uri="{9D8B030D-6E8A-4147-A177-3AD203B41FA5}">
                      <a16:colId xmlns:a16="http://schemas.microsoft.com/office/drawing/2014/main" val="1840966028"/>
                    </a:ext>
                  </a:extLst>
                </a:gridCol>
              </a:tblGrid>
              <a:tr h="241923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Факторы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Весов.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коэфф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Направ ленность влияния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Эксперты (вероятность влияния)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Средняя оценка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Взвешен. средняя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182715"/>
                  </a:ext>
                </a:extLst>
              </a:tr>
              <a:tr h="4838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489360"/>
                  </a:ext>
                </a:extLst>
              </a:tr>
              <a:tr h="241923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ПОЛИТИЧЕСКИЕ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432372"/>
                  </a:ext>
                </a:extLst>
              </a:tr>
              <a:tr h="241923"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ЭКОНОМИЧЕСКИЕ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662837"/>
                  </a:ext>
                </a:extLst>
              </a:tr>
              <a:tr h="241923"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СОЦИАЛЬНО-ДЕМОГРАФИЧЕСКИЕ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030047"/>
                  </a:ext>
                </a:extLst>
              </a:tr>
              <a:tr h="241923"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</a:t>
                      </a:r>
                      <a:r>
                        <a:rPr lang="ru-RU" sz="1600" b="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ТЕХНОЛОГИЧЕСКИЕ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688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4464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ine 2"/>
          <p:cNvSpPr>
            <a:spLocks noChangeShapeType="1"/>
          </p:cNvSpPr>
          <p:nvPr/>
        </p:nvSpPr>
        <p:spPr bwMode="auto">
          <a:xfrm>
            <a:off x="323850" y="8366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Контрольные вопросы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08099D-01C7-4891-91B2-545BA26A346F}" type="slidenum">
              <a:rPr lang="ru-RU" altLang="ru-RU" sz="1800"/>
              <a:pPr eaLnBrk="1" hangingPunct="1"/>
              <a:t>73</a:t>
            </a:fld>
            <a:endParaRPr lang="ru-RU" altLang="ru-RU" sz="1800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900" dirty="0"/>
              <a:t>1. Дайте определение бизнес-плана. Какие функции он выполняет?</a:t>
            </a:r>
          </a:p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900" dirty="0"/>
              <a:t>2. Какие разделы включает в себя бизнес-план?</a:t>
            </a:r>
          </a:p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900" dirty="0"/>
              <a:t>3. Какие характеристики оцениваются при анализе рынка?</a:t>
            </a:r>
          </a:p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900" dirty="0"/>
              <a:t>4. Что такое производственный план? Какие разделы он в себя включает?</a:t>
            </a:r>
          </a:p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900" dirty="0"/>
              <a:t>5. Раскройте назначение и содержание раздела «Финансовый план».</a:t>
            </a:r>
          </a:p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900" dirty="0"/>
              <a:t>6. Что в себя включает организационный план?</a:t>
            </a:r>
          </a:p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900" dirty="0"/>
              <a:t>7. Каким образом осуществляется планирование рисков при подготовке бизнес-плана?</a:t>
            </a:r>
          </a:p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900" dirty="0"/>
              <a:t>8. С помощью каких показателей осуществляется оценка </a:t>
            </a:r>
            <a:r>
              <a:rPr lang="ru-RU" altLang="ru-RU" sz="1900"/>
              <a:t>эффективности бизнес-плана?</a:t>
            </a:r>
            <a:endParaRPr lang="ru-RU" altLang="ru-RU" sz="19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PRESENTER" val="4b5fac2c3c1e792ae691ea58da4e1f35ccfe3ac0"/>
  <p:tag name="ISPRING_RESOURCE_PATHS_HASH_2" val="6372a021208fc6acd74ee6dcf16705faba0b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етоды оценки экономической эффективности инновационных проектов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етоды оценки экономической эффективности инновационных проектов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етоды оценки экономической эффективности инновационных проектов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етоды оценки экономической эффективности инновационных проектов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етоды оценки экономической эффективности инновационных проектов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етоды оценки экономической эффективности инновационных проектов"/>
  <p:tag name="GENSWF_ADVANCE_TIME" val="0.00"/>
  <p:tag name="ISPRING_SLIDE_INDENT_LEVEL" val="0"/>
  <p:tag name="ISPRING_PRESENTER_ID" val="None"/>
  <p:tag name="ISPRING_CUSTOM_TIMING_USED" val="0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42801</TotalTime>
  <Words>9601</Words>
  <Application>Microsoft Office PowerPoint</Application>
  <PresentationFormat>Экран (4:3)</PresentationFormat>
  <Paragraphs>2805</Paragraphs>
  <Slides>73</Slides>
  <Notes>67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81" baseType="lpstr">
      <vt:lpstr>Arial</vt:lpstr>
      <vt:lpstr>Arial Narrow</vt:lpstr>
      <vt:lpstr>Calibri</vt:lpstr>
      <vt:lpstr>Symbol</vt:lpstr>
      <vt:lpstr>Times New Roman</vt:lpstr>
      <vt:lpstr>Wingdings</vt:lpstr>
      <vt:lpstr>Оформление по умолчанию</vt:lpstr>
      <vt:lpstr>Уравнение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419</cp:revision>
  <dcterms:created xsi:type="dcterms:W3CDTF">2007-04-22T06:20:01Z</dcterms:created>
  <dcterms:modified xsi:type="dcterms:W3CDTF">2017-04-15T01:17:36Z</dcterms:modified>
</cp:coreProperties>
</file>