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0"/>
  </p:notesMasterIdLst>
  <p:handoutMasterIdLst>
    <p:handoutMasterId r:id="rId31"/>
  </p:handoutMasterIdLst>
  <p:sldIdLst>
    <p:sldId id="258" r:id="rId2"/>
    <p:sldId id="257" r:id="rId3"/>
    <p:sldId id="259" r:id="rId4"/>
    <p:sldId id="260" r:id="rId5"/>
    <p:sldId id="263" r:id="rId6"/>
    <p:sldId id="264" r:id="rId7"/>
    <p:sldId id="265" r:id="rId8"/>
    <p:sldId id="266" r:id="rId9"/>
    <p:sldId id="267" r:id="rId10"/>
    <p:sldId id="271" r:id="rId11"/>
    <p:sldId id="279" r:id="rId12"/>
    <p:sldId id="280" r:id="rId13"/>
    <p:sldId id="281" r:id="rId14"/>
    <p:sldId id="282" r:id="rId15"/>
    <p:sldId id="283" r:id="rId16"/>
    <p:sldId id="284" r:id="rId17"/>
    <p:sldId id="285" r:id="rId18"/>
    <p:sldId id="286" r:id="rId19"/>
    <p:sldId id="287" r:id="rId20"/>
    <p:sldId id="291" r:id="rId21"/>
    <p:sldId id="292" r:id="rId22"/>
    <p:sldId id="293" r:id="rId23"/>
    <p:sldId id="294" r:id="rId24"/>
    <p:sldId id="295" r:id="rId25"/>
    <p:sldId id="296" r:id="rId26"/>
    <p:sldId id="297" r:id="rId27"/>
    <p:sldId id="298" r:id="rId28"/>
    <p:sldId id="299" r:id="rId29"/>
  </p:sldIdLst>
  <p:sldSz cx="9144000" cy="6858000" type="screen4x3"/>
  <p:notesSz cx="6858000" cy="9144000"/>
  <p:custDataLst>
    <p:tags r:id="rId32"/>
  </p:custDataLst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5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C00D81-6035-416C-B975-921262192A25}" type="datetimeFigureOut">
              <a:rPr lang="ru-RU" smtClean="0"/>
              <a:pPr/>
              <a:t>09.03.2017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CE85A3-9AB0-4598-8CD7-AA5B55EF61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79603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37408C-48D3-4FFD-993A-08E849CE4852}" type="datetimeFigureOut">
              <a:rPr lang="ru-RU" smtClean="0"/>
              <a:pPr/>
              <a:t>09.03.2017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B7DAE9-1841-4253-B35A-969C5DDE05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88027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3/9/2017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3/9/2017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3/9/2017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3/9/2017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3/9/2017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3/9/2017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3/9/2017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3/9/2017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3/9/2017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3/9/2017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3/9/2017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3/9/2017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259080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Тема: Прогнозирование и планирование расходов бюджета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96112"/>
          </a:xfrm>
        </p:spPr>
        <p:txBody>
          <a:bodyPr>
            <a:normAutofit/>
          </a:bodyPr>
          <a:lstStyle/>
          <a:p>
            <a:r>
              <a:rPr lang="ru-RU" b="1" i="1" dirty="0" smtClean="0">
                <a:solidFill>
                  <a:schemeClr val="tx1"/>
                </a:solidFill>
              </a:rPr>
              <a:t>ВОПРОСЫ:</a:t>
            </a:r>
            <a:endParaRPr lang="ru-RU" b="1" i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spcAft>
                <a:spcPts val="600"/>
              </a:spcAft>
              <a:buClrTx/>
              <a:buAutoNum type="arabicPeriod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Сущность расходов бюджета и их классификация</a:t>
            </a:r>
          </a:p>
          <a:p>
            <a:pPr marL="514350" indent="-514350">
              <a:spcAft>
                <a:spcPts val="600"/>
              </a:spcAft>
              <a:buClrTx/>
              <a:buAutoNum type="arabicPeriod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Бюджетное финансирование расходов бюджета</a:t>
            </a:r>
          </a:p>
          <a:p>
            <a:pPr marL="514350" indent="-514350">
              <a:spcAft>
                <a:spcPts val="600"/>
              </a:spcAft>
              <a:buClrTx/>
              <a:buAutoNum type="arabicPeriod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Прогнозирование и планирование бюджетных ассигнований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381000"/>
          </a:xfrm>
        </p:spPr>
        <p:txBody>
          <a:bodyPr>
            <a:normAutofit fontScale="90000"/>
          </a:bodyPr>
          <a:lstStyle/>
          <a:p>
            <a:pPr marL="514350" indent="-514350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Сущность расходов бюджета и их классификация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562600"/>
          </a:xfrm>
        </p:spPr>
        <p:txBody>
          <a:bodyPr>
            <a:normAutofit/>
          </a:bodyPr>
          <a:lstStyle/>
          <a:p>
            <a:pPr marL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800" b="1" i="1" dirty="0" smtClean="0"/>
              <a:t>     </a:t>
            </a:r>
            <a:r>
              <a:rPr lang="ru-RU" sz="3600" b="1" i="1" dirty="0" smtClean="0"/>
              <a:t>Расходы бюджета</a:t>
            </a:r>
            <a:r>
              <a:rPr lang="ru-RU" sz="3600" dirty="0" smtClean="0"/>
              <a:t>, являясь важной составной частью государственных расходов в целом, выражают экономические отношения, возникающие в связи с использованием средств общегосударственного денежного фонда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Сущность расходов бюджета и их классификация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43000"/>
            <a:ext cx="8610600" cy="5486400"/>
          </a:xfrm>
        </p:spPr>
        <p:txBody>
          <a:bodyPr>
            <a:normAutofit lnSpcReduction="10000"/>
          </a:bodyPr>
          <a:lstStyle/>
          <a:p>
            <a:pPr marL="0">
              <a:lnSpc>
                <a:spcPct val="110000"/>
              </a:lnSpc>
              <a:buNone/>
            </a:pPr>
            <a:r>
              <a:rPr lang="ru-RU" sz="3600" dirty="0" smtClean="0"/>
              <a:t>По своему материально-вещественному воплощению бюджетные расходы представляют собой денежные средства, направляемые на финансовое обеспечение задач и функций государства и местного самоуправления. Они находят свое отражение в функциональной классификации бюджетных расходов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304800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Сущность расходов бюджета и их классификация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1000" y="1066800"/>
            <a:ext cx="8534400" cy="5486400"/>
          </a:xfrm>
        </p:spPr>
        <p:txBody>
          <a:bodyPr>
            <a:normAutofit/>
          </a:bodyPr>
          <a:lstStyle/>
          <a:p>
            <a:pPr marL="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3200" dirty="0" smtClean="0"/>
              <a:t>     Экономическая сущность расходов бюджетов проявляется во многих видах расходов, каждый из которых обладает качественной и количественной характеристикой. При этом качественная характеристика, отражая экономическую природу явления, позволяет установить назначение бюджетных расходов, количественная - их величину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Сущность расходов бюджета и их классификация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762000"/>
            <a:ext cx="8991600" cy="58674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2800" dirty="0" smtClean="0"/>
              <a:t>     Многообразие конкретных видов бюджетных расходов обусловлено целым рядом факторов: </a:t>
            </a:r>
          </a:p>
          <a:p>
            <a:pPr marL="0">
              <a:spcBef>
                <a:spcPts val="0"/>
              </a:spcBef>
              <a:buClrTx/>
              <a:buFont typeface="Wingdings" pitchFamily="2" charset="2"/>
              <a:buChar char="Ø"/>
            </a:pPr>
            <a:r>
              <a:rPr lang="ru-RU" sz="2800" dirty="0" smtClean="0"/>
              <a:t>природой и функциями государства;  </a:t>
            </a:r>
          </a:p>
          <a:p>
            <a:pPr marL="0">
              <a:spcBef>
                <a:spcPts val="0"/>
              </a:spcBef>
              <a:buClrTx/>
              <a:buFont typeface="Wingdings" pitchFamily="2" charset="2"/>
              <a:buChar char="Ø"/>
            </a:pPr>
            <a:r>
              <a:rPr lang="ru-RU" sz="2800" dirty="0" smtClean="0"/>
              <a:t>уровнем социально-экономического развития страны;  </a:t>
            </a:r>
          </a:p>
          <a:p>
            <a:pPr marL="0">
              <a:spcBef>
                <a:spcPts val="0"/>
              </a:spcBef>
              <a:buClrTx/>
              <a:buFont typeface="Wingdings" pitchFamily="2" charset="2"/>
              <a:buChar char="Ø"/>
            </a:pPr>
            <a:r>
              <a:rPr lang="ru-RU" sz="2800" dirty="0" smtClean="0"/>
              <a:t>разветвленностью связей бюджета с национальной экономикой; </a:t>
            </a:r>
          </a:p>
          <a:p>
            <a:pPr marL="0">
              <a:spcBef>
                <a:spcPts val="0"/>
              </a:spcBef>
              <a:buClrTx/>
              <a:buFont typeface="Wingdings" pitchFamily="2" charset="2"/>
              <a:buChar char="Ø"/>
            </a:pPr>
            <a:r>
              <a:rPr lang="ru-RU" sz="2800" dirty="0" smtClean="0"/>
              <a:t>административно-территориальным устройством государства;  </a:t>
            </a:r>
          </a:p>
          <a:p>
            <a:pPr marL="0">
              <a:spcBef>
                <a:spcPts val="0"/>
              </a:spcBef>
              <a:buClrTx/>
              <a:buFont typeface="Wingdings" pitchFamily="2" charset="2"/>
              <a:buChar char="Ø"/>
            </a:pPr>
            <a:r>
              <a:rPr lang="ru-RU" sz="2800" dirty="0" smtClean="0"/>
              <a:t>формами предоставления бюджетных средств и т. п.</a:t>
            </a:r>
          </a:p>
          <a:p>
            <a:pPr marL="0">
              <a:spcBef>
                <a:spcPts val="0"/>
              </a:spcBef>
              <a:buNone/>
            </a:pPr>
            <a:r>
              <a:rPr lang="ru-RU" sz="2800" dirty="0" smtClean="0"/>
              <a:t>    Сочетание этих факторов порождает ту или иную систему расходов бюджета любого государства на каждом этапе социально-экономического развития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Сущность расходов бюджета и их классификация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219200"/>
            <a:ext cx="8610600" cy="5181600"/>
          </a:xfrm>
        </p:spPr>
        <p:txBody>
          <a:bodyPr>
            <a:noAutofit/>
          </a:bodyPr>
          <a:lstStyle/>
          <a:p>
            <a:pPr marL="0">
              <a:spcAft>
                <a:spcPts val="1200"/>
              </a:spcAft>
              <a:buNone/>
            </a:pPr>
            <a:r>
              <a:rPr lang="ru-RU" sz="3600" dirty="0" smtClean="0"/>
              <a:t>     Для выяснения роли и значения бюджетных расходов в экономической жизни общества их классифицируют по определенным </a:t>
            </a:r>
            <a:r>
              <a:rPr lang="ru-RU" sz="3600" b="1" i="1" dirty="0" smtClean="0"/>
              <a:t>признакам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Сущность расходов бюджета и их классификация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1000" y="1143000"/>
            <a:ext cx="8458200" cy="51816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      1</a:t>
            </a:r>
            <a:r>
              <a:rPr lang="ru-RU" sz="3200" b="1" i="1" dirty="0" smtClean="0"/>
              <a:t>) По роли в общественном воспроизводстве </a:t>
            </a:r>
            <a:r>
              <a:rPr lang="ru-RU" sz="3200" dirty="0" smtClean="0"/>
              <a:t>расходы</a:t>
            </a:r>
            <a:r>
              <a:rPr lang="ru-RU" sz="3200" b="1" i="1" dirty="0" smtClean="0"/>
              <a:t> </a:t>
            </a:r>
            <a:r>
              <a:rPr lang="ru-RU" sz="3200" dirty="0" smtClean="0"/>
              <a:t>государственного бюджета подразделяются на две части: одна связана с развитием материального производства, совершенствованием его отраслевой структуры, другая используется на содержание и дальнейшее развитие непроизводственной сферы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Сущность расходов бюджета и их классификация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 marL="0">
              <a:spcAft>
                <a:spcPts val="1200"/>
              </a:spcAft>
              <a:buNone/>
            </a:pPr>
            <a:r>
              <a:rPr lang="ru-RU" sz="3200" b="1" i="1" dirty="0" smtClean="0"/>
              <a:t>     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200" b="1" i="1" dirty="0" smtClean="0"/>
              <a:t>) По экономическому содержанию </a:t>
            </a:r>
            <a:r>
              <a:rPr lang="ru-RU" sz="3200" dirty="0" smtClean="0"/>
              <a:t>до принятия изменений в БК РФ в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2007</a:t>
            </a:r>
            <a:r>
              <a:rPr lang="ru-RU" sz="3200" dirty="0" smtClean="0"/>
              <a:t> году выделялись текущие и капитальные бюджетные расходы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Сущность расходов бюджета и их классификация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768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3600" dirty="0" smtClean="0"/>
              <a:t>    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3)</a:t>
            </a:r>
            <a:r>
              <a:rPr lang="ru-RU" sz="3600" dirty="0" smtClean="0"/>
              <a:t> Группировка бюджетных расходов по их </a:t>
            </a:r>
            <a:r>
              <a:rPr lang="ru-RU" sz="3600" b="1" i="1" dirty="0" smtClean="0"/>
              <a:t>общественному назначению </a:t>
            </a:r>
            <a:r>
              <a:rPr lang="ru-RU" sz="3600" dirty="0" smtClean="0"/>
              <a:t>отражает выполняемые государством функции -экономическую, социальную, оборонную и др.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Сущность расходов бюджета и их классификация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066800"/>
            <a:ext cx="8610600" cy="55626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     4)</a:t>
            </a:r>
            <a:r>
              <a:rPr lang="ru-RU" sz="3200" b="1" i="1" dirty="0" smtClean="0"/>
              <a:t> Ведомственный признак </a:t>
            </a:r>
            <a:r>
              <a:rPr lang="ru-RU" sz="3200" dirty="0" smtClean="0"/>
              <a:t>позволяет выделить в каждой группе расходов соответствующее министерство, другое государственное учреждение или юридическое лицо, получающее бюджетные ассигнования. Этот признак классификации расходов бюджета отражает наиболее мобильные изменения в структуре расходов, связанные с изменением системы управления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Сущность расходов бюджета и их классификация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295400"/>
            <a:ext cx="8610600" cy="54102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200" dirty="0" smtClean="0"/>
              <a:t>     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5) </a:t>
            </a:r>
            <a:r>
              <a:rPr lang="ru-RU" sz="3200" b="1" i="1" dirty="0" smtClean="0"/>
              <a:t>Целевой признак </a:t>
            </a:r>
            <a:r>
              <a:rPr lang="ru-RU" sz="3200" dirty="0" smtClean="0"/>
              <a:t>позволяет рассмотреть расходы, подразделяющиеся на конкретные виды затрат. Классификация расходов по целевому назначению создает предпосылки для рационального использования бюджетных средств, является необходимой базой для осуществления эффективного и действенного контроля за использованием бюджетных ассигнований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Сущность расходов бюджета и их классификация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90600"/>
            <a:ext cx="8610600" cy="5867400"/>
          </a:xfrm>
        </p:spPr>
        <p:txBody>
          <a:bodyPr>
            <a:noAutofit/>
          </a:bodyPr>
          <a:lstStyle/>
          <a:p>
            <a:pPr marL="0" lvl="0" indent="-252000">
              <a:buClrTx/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6)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/>
              <a:t>Последним признаком классификации расходов является </a:t>
            </a:r>
            <a:r>
              <a:rPr lang="ru-RU" sz="3200" b="1" i="1" dirty="0" smtClean="0"/>
              <a:t>территориальный признак</a:t>
            </a:r>
            <a:r>
              <a:rPr lang="ru-RU" sz="3200" dirty="0" smtClean="0"/>
              <a:t>. В соответствии с уровнем государственного управления в РФ расходы бюджета подразделяются на расходы федерального бюджета, расходы бюджетов субъектов федерации и расходы местных бюджетов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 fontScale="90000"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Бюджетное финансирование расходов бюджета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562600"/>
          </a:xfrm>
        </p:spPr>
        <p:txBody>
          <a:bodyPr>
            <a:normAutofit/>
          </a:bodyPr>
          <a:lstStyle/>
          <a:p>
            <a:pPr marL="0">
              <a:lnSpc>
                <a:spcPct val="110000"/>
              </a:lnSpc>
              <a:spcBef>
                <a:spcPts val="0"/>
              </a:spcBef>
              <a:buClrTx/>
              <a:buNone/>
            </a:pPr>
            <a:r>
              <a:rPr lang="ru-RU" sz="3200" dirty="0" smtClean="0"/>
              <a:t>     Осуществление расходов бюджета достигается при помощи </a:t>
            </a:r>
            <a:r>
              <a:rPr lang="ru-RU" sz="3200" b="1" i="1" dirty="0" smtClean="0"/>
              <a:t>бюджетного финансирования</a:t>
            </a:r>
            <a:r>
              <a:rPr lang="ru-RU" sz="3200" dirty="0" smtClean="0"/>
              <a:t>. Под ним понимается система предоставления денежных средств организациям, предприятиям и учреждениям на проведение мероприятий, предусмотренных бюджетом</a:t>
            </a:r>
            <a:endParaRPr lang="ru-RU" sz="32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Бюджетное финансирование расходов бюджета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90600"/>
            <a:ext cx="8610600" cy="58674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2800" dirty="0" smtClean="0"/>
              <a:t>     </a:t>
            </a:r>
            <a:r>
              <a:rPr lang="ru-RU" sz="3000" dirty="0" smtClean="0"/>
              <a:t>Формирование расходов бюджетов бюджетной системы России осуществляется в соответствии с расходными обязательствами, установленными законодательством РФ на основе разграничения полномочий федеральных органов государственной власти, органов государственной власти субъектов РФ и органов местного самоуправления. Исполнение расходных обязательств должно происходить в очередном финансовом году за счет средств соответствующих бюджетов</a:t>
            </a:r>
            <a:endParaRPr lang="ru-RU"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Бюджетное финансирование расходов бюджета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371600"/>
            <a:ext cx="8610600" cy="5181600"/>
          </a:xfrm>
        </p:spPr>
        <p:txBody>
          <a:bodyPr>
            <a:noAutofit/>
          </a:bodyPr>
          <a:lstStyle/>
          <a:p>
            <a:pPr marL="0" algn="ctr">
              <a:spcBef>
                <a:spcPts val="0"/>
              </a:spcBef>
              <a:buClrTx/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3600" b="1" i="1" dirty="0" smtClean="0"/>
              <a:t>Расходные обязательства РФ возникают в результате: 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381000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Бюджетное финансирование расходов бюджета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4102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buClrTx/>
              <a:buFont typeface="Wingdings" pitchFamily="2" charset="2"/>
              <a:buChar char="v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200" dirty="0" smtClean="0"/>
              <a:t>принятия федеральных законов и нормативных актов Президента РФ и Правительства РФ при осуществлении федеральными органами государственной власти полномочий по предметам ведения РФ и полномочий по предметам совместного ведения;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Бюджетное финансирование расходов бюджета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371600"/>
            <a:ext cx="8763000" cy="54864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spcAft>
                <a:spcPts val="1200"/>
              </a:spcAft>
              <a:buClrTx/>
              <a:buFont typeface="Wingdings" pitchFamily="2" charset="2"/>
              <a:buChar char="v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200" dirty="0" smtClean="0"/>
              <a:t>заключения РФ или от имени РФ договоров при осуществлении федеральными органами государственной власти полномочий по предметам ведения РФ и полномочий по предметам совместного ведения;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228600"/>
            <a:ext cx="8839200" cy="66294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ClrTx/>
              <a:buFont typeface="Wingdings" pitchFamily="2" charset="2"/>
              <a:buChar char="v"/>
            </a:pPr>
            <a:r>
              <a:rPr lang="ru-RU" sz="2400" dirty="0" smtClean="0"/>
              <a:t> </a:t>
            </a:r>
            <a:r>
              <a:rPr lang="ru-RU" sz="2800" dirty="0" smtClean="0"/>
              <a:t>принятия федеральных законов и нормативных правовых актов Президента РФ и Правительства РФ, предусматривающих предоставление из федерального бюджета межбюджетных трансфертов в том числе:</a:t>
            </a:r>
          </a:p>
          <a:p>
            <a:pPr marL="0">
              <a:spcBef>
                <a:spcPts val="0"/>
              </a:spcBef>
              <a:buClrTx/>
              <a:buFont typeface="Wingdings" pitchFamily="2" charset="2"/>
              <a:buChar char="q"/>
            </a:pPr>
            <a:r>
              <a:rPr lang="ru-RU" sz="2800" dirty="0" smtClean="0"/>
              <a:t> субвенций бюджетам субъектов РФ на исполнение расходных обязательств в связи с осуществлением ими полномочий, подлежащих финансовому обеспечению за счет субвенций из федерального бюджета; </a:t>
            </a:r>
          </a:p>
          <a:p>
            <a:pPr marL="0">
              <a:spcBef>
                <a:spcPts val="0"/>
              </a:spcBef>
              <a:buClrTx/>
              <a:buFont typeface="Wingdings" pitchFamily="2" charset="2"/>
              <a:buChar char="q"/>
            </a:pPr>
            <a:r>
              <a:rPr lang="ru-RU" sz="2800" dirty="0" smtClean="0"/>
              <a:t> субвенций местным бюджетам на исполнение расходных обязательств муниципальных образований в связи с наделением органов местного самоуправления отдельными государственными полномочиями РФ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304800"/>
            <a:ext cx="8686800" cy="65532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3000" dirty="0" smtClean="0"/>
              <a:t>К </a:t>
            </a:r>
            <a:r>
              <a:rPr lang="ru-RU" sz="3000" b="1" i="1" dirty="0" smtClean="0"/>
              <a:t>бюджетным ассигнованиям </a:t>
            </a:r>
            <a:r>
              <a:rPr lang="ru-RU" sz="3000" dirty="0" smtClean="0"/>
              <a:t>относятся ассигнования на:  </a:t>
            </a:r>
          </a:p>
          <a:p>
            <a:pPr marL="0">
              <a:spcBef>
                <a:spcPts val="0"/>
              </a:spcBef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3000" dirty="0" smtClean="0"/>
              <a:t> оказание государственных (муниципальных) услуг, в т.ч. ассигнования на оплату государственных (муниципальных) контрактов на поставку товаров, выполнение работ, оказание услуг для государственных (муниципальных) нужд;  </a:t>
            </a:r>
          </a:p>
          <a:p>
            <a:pPr marL="0">
              <a:spcBef>
                <a:spcPts val="0"/>
              </a:spcBef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3000" dirty="0" smtClean="0"/>
              <a:t> социальное обеспечение населения; </a:t>
            </a:r>
          </a:p>
          <a:p>
            <a:pPr marL="0">
              <a:spcBef>
                <a:spcPts val="0"/>
              </a:spcBef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3000" dirty="0" smtClean="0"/>
              <a:t> предоставление бюджетных инвестиций юридическим лицам, не являющимся государственными (муниципальными) учреждениями;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381000"/>
            <a:ext cx="8686800" cy="63246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2400" dirty="0" smtClean="0"/>
              <a:t> предоставление субсидий юридическим лицам (за исключением субсидий государственным (муниципальным) учреждениям), индивидуальным предпринимателям, физическим лицам - производителям товаров, работ, услуг;  </a:t>
            </a:r>
          </a:p>
          <a:p>
            <a:pPr marL="0">
              <a:spcBef>
                <a:spcPts val="0"/>
              </a:spcBef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2400" dirty="0" smtClean="0"/>
              <a:t> предоставление межбюджетных трансфертов; </a:t>
            </a:r>
          </a:p>
          <a:p>
            <a:pPr marL="0">
              <a:spcBef>
                <a:spcPts val="0"/>
              </a:spcBef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2400" dirty="0" smtClean="0"/>
              <a:t> предоставление платежей, взносов, безвозмездных перечислений субъектам международного права;  </a:t>
            </a:r>
          </a:p>
          <a:p>
            <a:pPr marL="0">
              <a:spcBef>
                <a:spcPts val="0"/>
              </a:spcBef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2400" dirty="0" smtClean="0"/>
              <a:t> обслуживание государственного (муниципального) долга; </a:t>
            </a:r>
          </a:p>
          <a:p>
            <a:pPr marL="0">
              <a:spcBef>
                <a:spcPts val="0"/>
              </a:spcBef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2400" dirty="0" smtClean="0"/>
              <a:t> исполнение судебных актов по искам к РФ, субъектам РФ, муниципальным образованиям о возмещении вреда, причиненного гражданину или юридическому лицу в результате незаконных действий (бездействия) органов государственной власти (государственных органов), </a:t>
            </a:r>
            <a:r>
              <a:rPr lang="ru-RU" sz="2400" dirty="0" err="1" smtClean="0"/>
              <a:t>органов</a:t>
            </a:r>
            <a:r>
              <a:rPr lang="ru-RU" sz="2400" dirty="0" smtClean="0"/>
              <a:t> местного самоуправления либо должностных лиц этих органов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 fontScale="90000"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Прогнозирование и планирование бюджетных ассигнований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14400"/>
            <a:ext cx="8534400" cy="5638800"/>
          </a:xfrm>
        </p:spPr>
        <p:txBody>
          <a:bodyPr>
            <a:normAutofit fontScale="92500" lnSpcReduction="10000"/>
          </a:bodyPr>
          <a:lstStyle/>
          <a:p>
            <a:pPr marL="0">
              <a:spcAft>
                <a:spcPts val="1200"/>
              </a:spcAft>
              <a:buNone/>
            </a:pPr>
            <a:r>
              <a:rPr lang="ru-RU" sz="3600" dirty="0" smtClean="0"/>
              <a:t>     Прогнозирование и планирование являются одними из основных рабочих инструментов формирования величин экономических показателей, позволяющих выявить наиболее эффективные макроэкономические методы регулирования социально-экономических процессов в обществе и одновременно выступают в качестве методологической основы при рассмотрении вопросов прогнозирования и планирования базовых отраслей экономики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304800"/>
            <a:ext cx="8686800" cy="6553200"/>
          </a:xfrm>
        </p:spPr>
        <p:txBody>
          <a:bodyPr>
            <a:normAutofit lnSpcReduction="10000"/>
          </a:bodyPr>
          <a:lstStyle/>
          <a:p>
            <a:pPr marL="0"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3000" dirty="0" smtClean="0"/>
              <a:t>Бюджетное планирование осуществляется в несколько этапов: </a:t>
            </a:r>
          </a:p>
          <a:p>
            <a:pPr marL="0" indent="-2520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+mj-lt"/>
              <a:buAutoNum type="arabicParenR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составление проектов бюджетов финансовыми органами разных уровней; </a:t>
            </a:r>
          </a:p>
          <a:p>
            <a:pPr marL="0" indent="-2520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+mj-lt"/>
              <a:buAutoNum type="arabicParenR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рассмотрение проектов бюджетов в исполнительных органах власти; </a:t>
            </a:r>
          </a:p>
          <a:p>
            <a:pPr marL="0" indent="-2520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+mj-lt"/>
              <a:buAutoNum type="arabicParenR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рассмотрение проектов бюджетов и утверждение бюджетов в законодательных и представительных органах государственной власти разных уровней и в органах местного самоуправления; </a:t>
            </a:r>
          </a:p>
          <a:p>
            <a:pPr marL="0" indent="-2520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+mj-lt"/>
              <a:buAutoNum type="arabicParenR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поквартальное распределение финансовыми органами государственных, региональных и муниципальных уровней доходов и расходов, а также составление сводных бюджетных росписей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28600" y="1219200"/>
            <a:ext cx="86868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/>
              <a:t>     Бюджетное прогнозирование </a:t>
            </a:r>
            <a:r>
              <a:rPr lang="ru-RU" sz="3200" dirty="0" smtClean="0"/>
              <a:t>(от англ. </a:t>
            </a:r>
            <a:r>
              <a:rPr lang="ru-RU" sz="3200" i="1" dirty="0" err="1" smtClean="0"/>
              <a:t>budgetary</a:t>
            </a:r>
            <a:r>
              <a:rPr lang="ru-RU" sz="3200" i="1" dirty="0" smtClean="0"/>
              <a:t> </a:t>
            </a:r>
            <a:r>
              <a:rPr lang="ru-RU" sz="3200" i="1" dirty="0" err="1" smtClean="0"/>
              <a:t>forecasting</a:t>
            </a:r>
            <a:r>
              <a:rPr lang="ru-RU" sz="3200" dirty="0" smtClean="0"/>
              <a:t>) - предположение о направлениях развития бюджета, возможных состояниях его доходов и расходов в будущем, путях и сроках достижения этих состояний. Это неотъемлемая часть бюджетного процесса, база бюджетного планирования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Прогнозирование и планирование бюджетных ассигнований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838200"/>
            <a:ext cx="8763000" cy="6019800"/>
          </a:xfrm>
        </p:spPr>
        <p:txBody>
          <a:bodyPr>
            <a:normAutofit/>
          </a:bodyPr>
          <a:lstStyle/>
          <a:p>
            <a:pPr marL="0">
              <a:spcAft>
                <a:spcPts val="600"/>
              </a:spcAft>
              <a:buNone/>
            </a:pPr>
            <a:r>
              <a:rPr lang="ru-RU" sz="3600" b="1" dirty="0" smtClean="0"/>
              <a:t>Прогноз строится на :</a:t>
            </a:r>
          </a:p>
          <a:p>
            <a:pPr marL="0"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3200" dirty="0" smtClean="0"/>
              <a:t> тщательном изучении информации о состоянии бюджета на данный момент; </a:t>
            </a:r>
          </a:p>
          <a:p>
            <a:pPr marL="0"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3200" dirty="0" smtClean="0"/>
              <a:t> определении в соответствии с выявленными закономерностями разных вариантов достижения предполагаемых бюджетных показателей; </a:t>
            </a:r>
          </a:p>
          <a:p>
            <a:pPr marL="0"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3200" dirty="0" smtClean="0"/>
              <a:t> нахождении в результате анализа наилучшего варианта развития бюджетных отношений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04800" y="762000"/>
            <a:ext cx="8610600" cy="5867400"/>
          </a:xfrm>
        </p:spPr>
        <p:txBody>
          <a:bodyPr>
            <a:normAutofit/>
          </a:bodyPr>
          <a:lstStyle/>
          <a:p>
            <a:pPr marL="0">
              <a:spcAft>
                <a:spcPts val="600"/>
              </a:spcAft>
              <a:buNone/>
            </a:pPr>
            <a:r>
              <a:rPr lang="ru-RU" sz="3200" b="1" dirty="0" smtClean="0"/>
              <a:t>     </a:t>
            </a:r>
            <a:r>
              <a:rPr lang="ru-RU" sz="4000" b="1" dirty="0" smtClean="0"/>
              <a:t>Прогнозирование бюджета </a:t>
            </a:r>
            <a:r>
              <a:rPr lang="ru-RU" sz="3600" dirty="0" smtClean="0"/>
              <a:t>ориентирует на поиск оптимального решения задач, на выбор наилучшего из возможных вариантов 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533400"/>
            <a:ext cx="8686800" cy="63246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spcAft>
                <a:spcPts val="1800"/>
              </a:spcAft>
              <a:buNone/>
            </a:pPr>
            <a:r>
              <a:rPr lang="ru-RU" sz="2800" dirty="0" smtClean="0"/>
              <a:t>     </a:t>
            </a:r>
            <a:r>
              <a:rPr lang="ru-RU" sz="3000" dirty="0" smtClean="0"/>
              <a:t>В </a:t>
            </a:r>
            <a:r>
              <a:rPr lang="ru-RU" sz="3000" b="1" dirty="0" smtClean="0"/>
              <a:t>процессе бюджетного прогнозирования </a:t>
            </a:r>
            <a:r>
              <a:rPr lang="ru-RU" sz="3000" dirty="0" smtClean="0"/>
              <a:t>рассматриваются различные варианты бюджетной политики государства, разные концепции развития бюджета с учетом множества экономических и социальных задач, объективных и субъективных факторов, действующих на государственном, региональном и местном уровнях. При этом непрерывность прогнозирования бюджета обусловливает систематическое уточнение бюджетных показателей по мере формирования новых данных</a:t>
            </a:r>
            <a:endParaRPr lang="ru-RU"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457200"/>
            <a:ext cx="8610600" cy="6172200"/>
          </a:xfrm>
        </p:spPr>
        <p:txBody>
          <a:bodyPr>
            <a:normAutofit lnSpcReduction="10000"/>
          </a:bodyPr>
          <a:lstStyle/>
          <a:p>
            <a:pPr marL="0">
              <a:lnSpc>
                <a:spcPct val="110000"/>
              </a:lnSpc>
              <a:buNone/>
            </a:pPr>
            <a:r>
              <a:rPr lang="ru-RU" sz="2800" dirty="0" smtClean="0"/>
              <a:t>     К числу наиболее распространенных </a:t>
            </a:r>
            <a:r>
              <a:rPr lang="ru-RU" sz="2800" b="1" dirty="0" smtClean="0"/>
              <a:t>методов бюджетного планирования и прогнозирования </a:t>
            </a:r>
            <a:r>
              <a:rPr lang="ru-RU" sz="2800" dirty="0" smtClean="0"/>
              <a:t>относят: </a:t>
            </a:r>
          </a:p>
          <a:p>
            <a:pPr marL="0">
              <a:lnSpc>
                <a:spcPct val="110000"/>
              </a:lnSpc>
              <a:buNone/>
            </a:pPr>
            <a:r>
              <a:rPr lang="ru-RU" sz="2800" dirty="0" smtClean="0"/>
              <a:t>● индексный метод (от достигнутого); </a:t>
            </a:r>
          </a:p>
          <a:p>
            <a:pPr marL="0">
              <a:lnSpc>
                <a:spcPct val="110000"/>
              </a:lnSpc>
              <a:buNone/>
            </a:pPr>
            <a:r>
              <a:rPr lang="ru-RU" sz="2800" dirty="0" smtClean="0"/>
              <a:t>● нормативный метод; </a:t>
            </a:r>
          </a:p>
          <a:p>
            <a:pPr marL="0">
              <a:lnSpc>
                <a:spcPct val="110000"/>
              </a:lnSpc>
              <a:buNone/>
            </a:pPr>
            <a:r>
              <a:rPr lang="ru-RU" sz="2800" dirty="0" smtClean="0"/>
              <a:t>● балансовый метод; </a:t>
            </a:r>
          </a:p>
          <a:p>
            <a:pPr marL="0">
              <a:lnSpc>
                <a:spcPct val="110000"/>
              </a:lnSpc>
              <a:buNone/>
            </a:pPr>
            <a:r>
              <a:rPr lang="ru-RU" sz="2800" dirty="0" smtClean="0"/>
              <a:t>● </a:t>
            </a:r>
            <a:r>
              <a:rPr lang="ru-RU" sz="2800" dirty="0" err="1" smtClean="0"/>
              <a:t>бюджетирование</a:t>
            </a:r>
            <a:r>
              <a:rPr lang="ru-RU" sz="2800" dirty="0" smtClean="0"/>
              <a:t>, ориентированное на результат; </a:t>
            </a:r>
          </a:p>
          <a:p>
            <a:pPr marL="0">
              <a:lnSpc>
                <a:spcPct val="110000"/>
              </a:lnSpc>
              <a:buNone/>
            </a:pPr>
            <a:r>
              <a:rPr lang="ru-RU" sz="2800" dirty="0" smtClean="0"/>
              <a:t>● программно - целевой метод; </a:t>
            </a:r>
          </a:p>
          <a:p>
            <a:pPr marL="0">
              <a:lnSpc>
                <a:spcPct val="110000"/>
              </a:lnSpc>
              <a:buNone/>
            </a:pPr>
            <a:r>
              <a:rPr lang="ru-RU" sz="2800" dirty="0" smtClean="0"/>
              <a:t>● метод экспертного прогнозирования; </a:t>
            </a:r>
          </a:p>
          <a:p>
            <a:pPr marL="0">
              <a:lnSpc>
                <a:spcPct val="110000"/>
              </a:lnSpc>
              <a:buNone/>
            </a:pPr>
            <a:r>
              <a:rPr lang="ru-RU" sz="2800" dirty="0" smtClean="0"/>
              <a:t>● метод экстраполяции; </a:t>
            </a:r>
          </a:p>
          <a:p>
            <a:pPr marL="0">
              <a:lnSpc>
                <a:spcPct val="110000"/>
              </a:lnSpc>
              <a:buNone/>
            </a:pPr>
            <a:r>
              <a:rPr lang="ru-RU" sz="2800" dirty="0" smtClean="0"/>
              <a:t>● метод моделирования; </a:t>
            </a:r>
          </a:p>
          <a:p>
            <a:pPr marL="0">
              <a:lnSpc>
                <a:spcPct val="110000"/>
              </a:lnSpc>
              <a:buNone/>
            </a:pPr>
            <a:r>
              <a:rPr lang="ru-RU" sz="2800" dirty="0" smtClean="0"/>
              <a:t>● метод экономического анализа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5f3c745c41da992e1b2fb0b858254d3952debf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1011</TotalTime>
  <Words>1222</Words>
  <Application>Microsoft Office PowerPoint</Application>
  <PresentationFormat>Экран (4:3)</PresentationFormat>
  <Paragraphs>80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4" baseType="lpstr">
      <vt:lpstr>Calibri</vt:lpstr>
      <vt:lpstr>Constantia</vt:lpstr>
      <vt:lpstr>Times New Roman</vt:lpstr>
      <vt:lpstr>Wingdings</vt:lpstr>
      <vt:lpstr>Wingdings 2</vt:lpstr>
      <vt:lpstr>Поток</vt:lpstr>
      <vt:lpstr>Тема: Прогнозирование и планирование расходов бюджета</vt:lpstr>
      <vt:lpstr>ВОПРОСЫ:</vt:lpstr>
      <vt:lpstr>1. Сущность расходов бюджета и их классификация </vt:lpstr>
      <vt:lpstr>1. Сущность расходов бюджета и их классификация</vt:lpstr>
      <vt:lpstr>1. Сущность расходов бюджета и их классификация</vt:lpstr>
      <vt:lpstr>1. Сущность расходов бюджета и их классификация</vt:lpstr>
      <vt:lpstr>1. Сущность расходов бюджета и их классификация</vt:lpstr>
      <vt:lpstr>1. Сущность расходов бюджета и их классификация</vt:lpstr>
      <vt:lpstr>1. Сущность расходов бюджета и их классификация</vt:lpstr>
      <vt:lpstr>1. Сущность расходов бюджета и их классификация</vt:lpstr>
      <vt:lpstr>1. Сущность расходов бюджета и их классификация</vt:lpstr>
      <vt:lpstr>1. Сущность расходов бюджета и их классификация</vt:lpstr>
      <vt:lpstr>1. Сущность расходов бюджета и их классификация</vt:lpstr>
      <vt:lpstr>2. Бюджетное финансирование расходов бюджета </vt:lpstr>
      <vt:lpstr>2. Бюджетное финансирование расходов бюджета</vt:lpstr>
      <vt:lpstr>2. Бюджетное финансирование расходов бюджета</vt:lpstr>
      <vt:lpstr>2. Бюджетное финансирование расходов бюджета</vt:lpstr>
      <vt:lpstr>2. Бюджетное финансирование расходов бюджета</vt:lpstr>
      <vt:lpstr>Презентация PowerPoint</vt:lpstr>
      <vt:lpstr>Презентация PowerPoint</vt:lpstr>
      <vt:lpstr>Презентация PowerPoint</vt:lpstr>
      <vt:lpstr>3. Прогнозирование и планирование бюджетных ассигнований </vt:lpstr>
      <vt:lpstr>Презентация PowerPoint</vt:lpstr>
      <vt:lpstr>Презентация PowerPoint</vt:lpstr>
      <vt:lpstr>3. Прогнозирование и планирование бюджетных ассигнований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Теоретические основы финансового менеджмента</dc:title>
  <dc:creator>nout</dc:creator>
  <cp:lastModifiedBy>Уксуменко Алёна</cp:lastModifiedBy>
  <cp:revision>107</cp:revision>
  <dcterms:created xsi:type="dcterms:W3CDTF">2014-09-02T04:46:32Z</dcterms:created>
  <dcterms:modified xsi:type="dcterms:W3CDTF">2017-03-09T06:12:51Z</dcterms:modified>
</cp:coreProperties>
</file>