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9" r:id="rId3"/>
    <p:sldId id="260" r:id="rId4"/>
    <p:sldId id="270" r:id="rId5"/>
    <p:sldId id="276" r:id="rId6"/>
    <p:sldId id="277" r:id="rId7"/>
    <p:sldId id="261" r:id="rId8"/>
    <p:sldId id="262" r:id="rId9"/>
    <p:sldId id="271" r:id="rId10"/>
    <p:sldId id="272" r:id="rId11"/>
    <p:sldId id="263" r:id="rId12"/>
    <p:sldId id="273" r:id="rId13"/>
    <p:sldId id="274" r:id="rId14"/>
    <p:sldId id="275" r:id="rId15"/>
    <p:sldId id="266" r:id="rId16"/>
    <p:sldId id="267" r:id="rId17"/>
    <p:sldId id="268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27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5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6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78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9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60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9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83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34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8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8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5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236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086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761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397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324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7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E8B71F-6DCF-4539-B2AD-B2183C5A1D03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165EB-FB5D-4A48-8225-C15DE12A9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74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CD45B0-707B-4793-9388-36DFEAE775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5400" dirty="0"/>
              <a:t>ЦЕЛЕВАЯ ОРИЕНТАЦИЯ УПРАВЛЕНЧЕСКИХ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85C85DD-FC49-4FF7-8785-1F8CC262D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D6C123-D2D3-4B28-9248-7D1558309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Характеристики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DD6FC5-79E4-4D09-9925-FF3A333E6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20" y="2494625"/>
            <a:ext cx="10994760" cy="368306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Цель - идеальное, мысленное предвосхищение результата деятельности.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Ясность по поводу целей необходима не только для принятия решения о выборе разумной альтернативы, но и для генерирования новых, до сих пор не известных или не осознанных альтернатив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11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9FB8CB-6045-45A9-95B8-D3E8B189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Требования к целям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3C6EC4-8172-4A3F-801A-406EE2200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3200" dirty="0"/>
              <a:t> конкретность,</a:t>
            </a:r>
          </a:p>
          <a:p>
            <a:r>
              <a:rPr lang="ru-RU" sz="3200" dirty="0"/>
              <a:t> реальность</a:t>
            </a:r>
          </a:p>
          <a:p>
            <a:r>
              <a:rPr lang="ru-RU" sz="3200" dirty="0"/>
              <a:t> контролируемость</a:t>
            </a:r>
          </a:p>
        </p:txBody>
      </p:sp>
    </p:spTree>
    <p:extLst>
      <p:ext uri="{BB962C8B-B14F-4D97-AF65-F5344CB8AC3E}">
        <p14:creationId xmlns:p14="http://schemas.microsoft.com/office/powerpoint/2010/main" val="2189662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88C75A-FE0E-41F1-884F-689375759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/>
              <a:t>Виды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0CA0D2-344A-4065-AA41-8DDC6F0AB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 стратегические и тактические;</a:t>
            </a:r>
          </a:p>
          <a:p>
            <a:r>
              <a:rPr lang="ru-RU" sz="3600" dirty="0"/>
              <a:t>  траекторные и точечные;</a:t>
            </a:r>
          </a:p>
          <a:p>
            <a:r>
              <a:rPr lang="ru-RU" sz="3600" dirty="0"/>
              <a:t>  истинные и мнимые.</a:t>
            </a:r>
          </a:p>
        </p:txBody>
      </p:sp>
    </p:spTree>
    <p:extLst>
      <p:ext uri="{BB962C8B-B14F-4D97-AF65-F5344CB8AC3E}">
        <p14:creationId xmlns:p14="http://schemas.microsoft.com/office/powerpoint/2010/main" val="190307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Субъекты целевой ориентации управленческих решений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Владельцы </a:t>
            </a:r>
            <a:r>
              <a:rPr lang="ru-RU" dirty="0" smtClean="0"/>
              <a:t>предприятия;</a:t>
            </a:r>
          </a:p>
          <a:p>
            <a:r>
              <a:rPr lang="ru-RU" dirty="0" smtClean="0"/>
              <a:t>Коллектив;</a:t>
            </a:r>
          </a:p>
          <a:p>
            <a:r>
              <a:rPr lang="ru-RU" dirty="0" smtClean="0"/>
              <a:t>Партнеры </a:t>
            </a:r>
            <a:r>
              <a:rPr lang="ru-RU" dirty="0"/>
              <a:t>и конкуренты предприятия; </a:t>
            </a:r>
            <a:endParaRPr lang="ru-RU" dirty="0" smtClean="0"/>
          </a:p>
          <a:p>
            <a:r>
              <a:rPr lang="ru-RU" dirty="0" smtClean="0"/>
              <a:t>Представители </a:t>
            </a:r>
            <a:r>
              <a:rPr lang="ru-RU" dirty="0"/>
              <a:t>соседних регионов, формирующие спрос и конкурентную </a:t>
            </a:r>
            <a:r>
              <a:rPr lang="ru-RU" dirty="0" smtClean="0"/>
              <a:t>среду.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893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Области целевой ориентации управленческих </a:t>
            </a:r>
            <a:r>
              <a:rPr lang="ru-RU" dirty="0" smtClean="0"/>
              <a:t>решений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Прибыль предприятия </a:t>
            </a:r>
            <a:endParaRPr lang="ru-RU" dirty="0" smtClean="0"/>
          </a:p>
          <a:p>
            <a:r>
              <a:rPr lang="ru-RU" dirty="0" smtClean="0"/>
              <a:t>Взаимодействие </a:t>
            </a:r>
            <a:r>
              <a:rPr lang="ru-RU" dirty="0"/>
              <a:t>с потребителями </a:t>
            </a:r>
            <a:endParaRPr lang="ru-RU" dirty="0" smtClean="0"/>
          </a:p>
          <a:p>
            <a:r>
              <a:rPr lang="ru-RU" dirty="0" smtClean="0"/>
              <a:t>Обогащение </a:t>
            </a:r>
            <a:r>
              <a:rPr lang="ru-RU" dirty="0"/>
              <a:t>сотрудников и руководителя </a:t>
            </a:r>
            <a:endParaRPr lang="ru-RU" dirty="0" smtClean="0"/>
          </a:p>
          <a:p>
            <a:r>
              <a:rPr lang="ru-RU" dirty="0" smtClean="0"/>
              <a:t>Уровень </a:t>
            </a:r>
            <a:r>
              <a:rPr lang="ru-RU" dirty="0"/>
              <a:t>социальной ответственности </a:t>
            </a:r>
            <a:r>
              <a:rPr lang="ru-RU" dirty="0" smtClean="0"/>
              <a:t>бизнеса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807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95B39D-0FDB-43DA-8338-7DFDDD00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Фундаментальные и инструментальные 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15C758C-1A8A-4317-B6A0-EEA7AE24E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Фундаментальная цель – это такая цель, которую преследуют ради нее самой, и для ЛПР никакого обоснования ее не требуется.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Инструментальную цель преследуют только потому, что от ее достижения ожидают достижения фундаментальной цели. 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 →Y→ Z,</a:t>
            </a:r>
          </a:p>
        </p:txBody>
      </p:sp>
    </p:spTree>
    <p:extLst>
      <p:ext uri="{BB962C8B-B14F-4D97-AF65-F5344CB8AC3E}">
        <p14:creationId xmlns:p14="http://schemas.microsoft.com/office/powerpoint/2010/main" val="60797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9C877ED9-B992-4024-8BD3-CF2F15FE25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260" y="365124"/>
            <a:ext cx="9540815" cy="643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9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672D64-A0C7-4E79-B7B4-E0CDE4A66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/>
              <a:t>Признаки 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D6B672-3001-4449-B8E2-33E99E093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желательность для ее инициатора;</a:t>
            </a:r>
          </a:p>
          <a:p>
            <a:r>
              <a:rPr lang="ru-RU" sz="2800" dirty="0"/>
              <a:t> возможность ее выполнения;</a:t>
            </a:r>
          </a:p>
          <a:p>
            <a:r>
              <a:rPr lang="ru-RU" sz="2800" dirty="0"/>
              <a:t>необходимость ее для организации;</a:t>
            </a:r>
          </a:p>
          <a:p>
            <a:r>
              <a:rPr lang="ru-RU" sz="2800" dirty="0"/>
              <a:t>историческая приемлемость для ближайшего окружения внешней среды; </a:t>
            </a:r>
          </a:p>
          <a:p>
            <a:r>
              <a:rPr lang="ru-RU" sz="2800" dirty="0"/>
              <a:t>постоянное развитие.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205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666ED4-AB4D-45F7-83DB-A28FCEF5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/>
              <a:t>Свойства цели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B8C729-91E6-4EBA-A017-A0DF51F59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 </a:t>
            </a:r>
            <a:r>
              <a:rPr lang="ru-RU" sz="2800" dirty="0" err="1"/>
              <a:t>суперзависимость</a:t>
            </a:r>
            <a:r>
              <a:rPr lang="ru-RU" sz="2800" dirty="0"/>
              <a:t>,</a:t>
            </a:r>
          </a:p>
          <a:p>
            <a:r>
              <a:rPr lang="ru-RU" sz="2800" dirty="0"/>
              <a:t> иерархия, </a:t>
            </a:r>
          </a:p>
          <a:p>
            <a:r>
              <a:rPr lang="ru-RU" sz="2800" dirty="0"/>
              <a:t>обратное преобразование, </a:t>
            </a:r>
          </a:p>
          <a:p>
            <a:r>
              <a:rPr lang="ru-RU" sz="2800" dirty="0"/>
              <a:t>недостижимость абсолютных значений.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76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BAC26C-2CE6-47E0-9A7D-292B83B11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Основные требования к системе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DB6687-6257-4907-873A-2363EE0D9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Полнота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Независимость целей 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Независимость переменных цели. 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Простота 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Измеримость.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419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686668-53C9-416E-B9B6-C2AE2E6B2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Оценивание целей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448F18E-E73C-4A6B-B0EE-3EF0E1FE3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перечень критериев, характеризующих объект управления;</a:t>
            </a:r>
          </a:p>
          <a:p>
            <a:r>
              <a:rPr lang="ru-RU" sz="2800" dirty="0"/>
              <a:t>оценку сравнительной важности критериев;</a:t>
            </a:r>
          </a:p>
          <a:p>
            <a:r>
              <a:rPr lang="ru-RU" sz="2800" dirty="0"/>
              <a:t>шкалы для оценки проектов по критериям;</a:t>
            </a:r>
          </a:p>
          <a:p>
            <a:r>
              <a:rPr lang="ru-RU" sz="2800" dirty="0"/>
              <a:t>принципы выбора.</a:t>
            </a:r>
          </a:p>
        </p:txBody>
      </p:sp>
    </p:spTree>
    <p:extLst>
      <p:ext uri="{BB962C8B-B14F-4D97-AF65-F5344CB8AC3E}">
        <p14:creationId xmlns:p14="http://schemas.microsoft.com/office/powerpoint/2010/main" val="3453555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8536E0-0922-4489-A0E0-0486AA4F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реализации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262F1D-39CB-45DD-AB2D-13F845DED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Инициативно-целевая технология</a:t>
            </a:r>
          </a:p>
          <a:p>
            <a:r>
              <a:rPr lang="ru-RU" sz="2800" dirty="0"/>
              <a:t>Программно-целевая технология</a:t>
            </a:r>
          </a:p>
          <a:p>
            <a:r>
              <a:rPr lang="ru-RU" sz="2800" dirty="0"/>
              <a:t>Регламентная 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2336667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Методы принятия групповых решений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692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BFCE46-F049-431A-BECB-6EF1DFEA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Групповое решение: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B06273-FEB6-4FBB-8AC0-FFD5569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Единая команда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Диктаторский модус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Ритуальный модус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Компромиссные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решения</a:t>
            </a:r>
          </a:p>
        </p:txBody>
      </p:sp>
    </p:spTree>
    <p:extLst>
      <p:ext uri="{BB962C8B-B14F-4D97-AF65-F5344CB8AC3E}">
        <p14:creationId xmlns:p14="http://schemas.microsoft.com/office/powerpoint/2010/main" val="3664993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FC69D6-3D04-43A8-B992-2E2B4307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Критерии компромиссных групповых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668DEC8-D91C-432F-9373-2F78AD971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единогласия (консенсус);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единичного голосования;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попарного сравнения;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критерий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Борда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536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BF99CE-0351-4F37-BEC5-D43A35F40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20" y="951722"/>
            <a:ext cx="10994760" cy="5225970"/>
          </a:xfrm>
        </p:spPr>
        <p:txBody>
          <a:bodyPr/>
          <a:lstStyle/>
          <a:p>
            <a:r>
              <a:rPr lang="ru-RU" dirty="0"/>
              <a:t>Пример 3 Три представителя </a:t>
            </a:r>
            <a:r>
              <a:rPr lang="ru-RU" dirty="0" err="1"/>
              <a:t>комисии</a:t>
            </a:r>
            <a:r>
              <a:rPr lang="ru-RU" dirty="0"/>
              <a:t> М1 – М3 обсуждают три альтернативы    А1 (выселить), А2 (денежный штраф), А3 (</a:t>
            </a:r>
            <a:r>
              <a:rPr lang="ru-RU" dirty="0" err="1"/>
              <a:t>хозработы</a:t>
            </a:r>
            <a:r>
              <a:rPr lang="ru-RU" dirty="0"/>
              <a:t>).  Матрица их предпочтений представлена ниже.   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E376E05B-CE8D-4914-976D-6523548CF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035833"/>
              </p:ext>
            </p:extLst>
          </p:nvPr>
        </p:nvGraphicFramePr>
        <p:xfrm>
          <a:off x="744894" y="2426664"/>
          <a:ext cx="10515600" cy="3120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764">
                  <a:extLst>
                    <a:ext uri="{9D8B030D-6E8A-4147-A177-3AD203B41FA5}">
                      <a16:colId xmlns:a16="http://schemas.microsoft.com/office/drawing/2014/main" xmlns="" val="2132875050"/>
                    </a:ext>
                  </a:extLst>
                </a:gridCol>
                <a:gridCol w="3606418">
                  <a:extLst>
                    <a:ext uri="{9D8B030D-6E8A-4147-A177-3AD203B41FA5}">
                      <a16:colId xmlns:a16="http://schemas.microsoft.com/office/drawing/2014/main" xmlns="" val="4246540269"/>
                    </a:ext>
                  </a:extLst>
                </a:gridCol>
                <a:gridCol w="3606418">
                  <a:extLst>
                    <a:ext uri="{9D8B030D-6E8A-4147-A177-3AD203B41FA5}">
                      <a16:colId xmlns:a16="http://schemas.microsoft.com/office/drawing/2014/main" xmlns="" val="786925963"/>
                    </a:ext>
                  </a:extLst>
                </a:gridCol>
              </a:tblGrid>
              <a:tr h="846037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М1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М2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М3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6505099"/>
                  </a:ext>
                </a:extLst>
              </a:tr>
              <a:tr h="924685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4393497"/>
                  </a:ext>
                </a:extLst>
              </a:tr>
              <a:tr h="674702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3351587"/>
                  </a:ext>
                </a:extLst>
              </a:tr>
              <a:tr h="674702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069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432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134EC2-A28C-465F-B97A-A2519EB28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Значение порядка сравнения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21A74FC2-FE3C-4351-B9E2-3E185FA5E7C9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xmlns="" val="387030243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89964200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15387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А1 с А2        2:1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 с А2       1:2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 с А1       2:1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356798"/>
                  </a:ext>
                </a:extLst>
              </a:tr>
              <a:tr h="236184">
                <a:tc>
                  <a:txBody>
                    <a:bodyPr/>
                    <a:lstStyle/>
                    <a:p>
                      <a:r>
                        <a:rPr lang="ru-RU" sz="3200" dirty="0"/>
                        <a:t>А1 с А3        1:2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А2 с А1       1:2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 к А2       1:2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3072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110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143</TotalTime>
  <Words>358</Words>
  <Application>Microsoft Office PowerPoint</Application>
  <PresentationFormat>Произвольный</PresentationFormat>
  <Paragraphs>91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Ион</vt:lpstr>
      <vt:lpstr>ЦЕЛЕВАЯ ОРИЕНТАЦИЯ УПРАВЛЕНЧЕСКИХ РЕШЕНИЙ </vt:lpstr>
      <vt:lpstr>Характеристики целей</vt:lpstr>
      <vt:lpstr>Требования к целям</vt:lpstr>
      <vt:lpstr>Виды целей</vt:lpstr>
      <vt:lpstr>Субъекты целевой ориентации управленческих решений </vt:lpstr>
      <vt:lpstr>Области целевой ориентации управленческих решений</vt:lpstr>
      <vt:lpstr>Фундаментальные и инструментальные цели</vt:lpstr>
      <vt:lpstr>Презентация PowerPoint</vt:lpstr>
      <vt:lpstr>Признаки цели</vt:lpstr>
      <vt:lpstr>Свойства цели</vt:lpstr>
      <vt:lpstr>Основные требования к системе целей</vt:lpstr>
      <vt:lpstr>Оценивание целей</vt:lpstr>
      <vt:lpstr>Технология реализации управленческих решений</vt:lpstr>
      <vt:lpstr>Методы принятия групповых решений</vt:lpstr>
      <vt:lpstr>Групповое решение:</vt:lpstr>
      <vt:lpstr>Критерии компромиссных групповых решений</vt:lpstr>
      <vt:lpstr>Презентация PowerPoint</vt:lpstr>
      <vt:lpstr>Значение порядка сравнения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Katerina Shumik</dc:creator>
  <cp:lastModifiedBy>Шумик Екатерина</cp:lastModifiedBy>
  <cp:revision>13</cp:revision>
  <dcterms:created xsi:type="dcterms:W3CDTF">2017-09-17T09:28:37Z</dcterms:created>
  <dcterms:modified xsi:type="dcterms:W3CDTF">2019-10-07T02:39:21Z</dcterms:modified>
</cp:coreProperties>
</file>