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76" r:id="rId2"/>
    <p:sldId id="277" r:id="rId3"/>
    <p:sldId id="278" r:id="rId4"/>
    <p:sldId id="280" r:id="rId5"/>
    <p:sldId id="287" r:id="rId6"/>
    <p:sldId id="282" r:id="rId7"/>
    <p:sldId id="283" r:id="rId8"/>
    <p:sldId id="284" r:id="rId9"/>
    <p:sldId id="285" r:id="rId10"/>
    <p:sldId id="289" r:id="rId11"/>
    <p:sldId id="290" r:id="rId12"/>
    <p:sldId id="288" r:id="rId13"/>
    <p:sldId id="286" r:id="rId14"/>
    <p:sldId id="291"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279" r:id="rId33"/>
    <p:sldId id="311" r:id="rId34"/>
    <p:sldId id="312" r:id="rId35"/>
    <p:sldId id="313" r:id="rId36"/>
    <p:sldId id="322" r:id="rId37"/>
    <p:sldId id="321" r:id="rId38"/>
    <p:sldId id="314" r:id="rId39"/>
    <p:sldId id="316" r:id="rId40"/>
    <p:sldId id="317" r:id="rId41"/>
    <p:sldId id="318" r:id="rId42"/>
    <p:sldId id="319" r:id="rId43"/>
    <p:sldId id="320" r:id="rId44"/>
    <p:sldId id="315" r:id="rId45"/>
    <p:sldId id="323"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E0492D-FC0A-419B-BB5C-75B6BE3596EA}" type="datetimeFigureOut">
              <a:rPr lang="ru-RU" smtClean="0"/>
              <a:pPr/>
              <a:t>30.03.2012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CAEC93-4DE4-48A1-AE8C-4C1E311FE7D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FCAEC93-4DE4-48A1-AE8C-4C1E311FE7D6}"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7FCAEC93-4DE4-48A1-AE8C-4C1E311FE7D6}" type="slidenum">
              <a:rPr lang="ru-RU" smtClean="0"/>
              <a:pPr/>
              <a:t>12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C638E1F7-40E9-48CC-8701-C1E69CE1C1ED}"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C638E1F7-40E9-48CC-8701-C1E69CE1C1E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2498EAC-B96C-4D4B-8E18-92BC8BD6F9AE}" type="datetimeFigureOut">
              <a:rPr lang="ru-RU" smtClean="0"/>
              <a:pPr/>
              <a:t>30.03.2012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38E1F7-40E9-48CC-8701-C1E69CE1C1E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2498EAC-B96C-4D4B-8E18-92BC8BD6F9AE}" type="datetimeFigureOut">
              <a:rPr lang="ru-RU" smtClean="0"/>
              <a:pPr/>
              <a:t>30.03.2012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638E1F7-40E9-48CC-8701-C1E69CE1C1ED}"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34" y="1285860"/>
            <a:ext cx="8229600" cy="2439982"/>
          </a:xfrm>
        </p:spPr>
        <p:txBody>
          <a:bodyPr>
            <a:normAutofit fontScale="90000"/>
          </a:bodyPr>
          <a:lstStyle/>
          <a:p>
            <a:r>
              <a:rPr lang="ru-RU" dirty="0" smtClean="0">
                <a:solidFill>
                  <a:srgbClr val="FFFF00"/>
                </a:solidFill>
              </a:rPr>
              <a:t>Тема </a:t>
            </a:r>
            <a:r>
              <a:rPr lang="ru-RU" dirty="0" smtClean="0">
                <a:solidFill>
                  <a:srgbClr val="FFFF00"/>
                </a:solidFill>
              </a:rPr>
              <a:t>9 Интеллектуальная </a:t>
            </a:r>
            <a:r>
              <a:rPr lang="ru-RU" dirty="0" smtClean="0">
                <a:solidFill>
                  <a:srgbClr val="FFFF00"/>
                </a:solidFill>
              </a:rPr>
              <a:t>собственность </a:t>
            </a:r>
            <a:r>
              <a:rPr lang="ru-RU" dirty="0" smtClean="0">
                <a:solidFill>
                  <a:srgbClr val="FFFF00"/>
                </a:solidFill>
              </a:rPr>
              <a:t>в международном </a:t>
            </a:r>
            <a:r>
              <a:rPr lang="ru-RU" smtClean="0">
                <a:solidFill>
                  <a:srgbClr val="FFFF00"/>
                </a:solidFill>
              </a:rPr>
              <a:t>частном праве</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285728"/>
            <a:ext cx="8258204" cy="1033450"/>
          </a:xfrm>
        </p:spPr>
        <p:txBody>
          <a:bodyPr/>
          <a:lstStyle/>
          <a:p>
            <a:pPr algn="ctr"/>
            <a:r>
              <a:rPr lang="ru-RU" dirty="0" smtClean="0">
                <a:solidFill>
                  <a:srgbClr val="FFFF00"/>
                </a:solidFill>
              </a:rPr>
              <a:t>План</a:t>
            </a:r>
            <a:endParaRPr lang="ru-RU" dirty="0">
              <a:solidFill>
                <a:srgbClr val="FFFF00"/>
              </a:solidFill>
            </a:endParaRPr>
          </a:p>
        </p:txBody>
      </p:sp>
      <p:sp>
        <p:nvSpPr>
          <p:cNvPr id="4" name="Текст 3"/>
          <p:cNvSpPr>
            <a:spLocks noGrp="1"/>
          </p:cNvSpPr>
          <p:nvPr>
            <p:ph type="body" idx="1"/>
          </p:nvPr>
        </p:nvSpPr>
        <p:spPr>
          <a:xfrm>
            <a:off x="357158" y="1643050"/>
            <a:ext cx="8329642" cy="4929222"/>
          </a:xfrm>
        </p:spPr>
        <p:txBody>
          <a:bodyPr>
            <a:normAutofit/>
          </a:bodyPr>
          <a:lstStyle/>
          <a:p>
            <a:r>
              <a:rPr lang="ru-RU" sz="2400" dirty="0" smtClean="0"/>
              <a:t>1 Особенности интеллектуальной собственности как объекта внешнеэкономических отношений</a:t>
            </a:r>
          </a:p>
          <a:p>
            <a:r>
              <a:rPr lang="ru-RU" sz="2400" dirty="0" smtClean="0"/>
              <a:t>2 Защита интеллектуальной собственности на территории иностранных государств</a:t>
            </a:r>
          </a:p>
          <a:p>
            <a:r>
              <a:rPr lang="ru-RU" sz="2400" dirty="0" smtClean="0"/>
              <a:t>3 Внешнеэкономические договоры по передаче исключительных прав на объекты интеллектуальной собственности</a:t>
            </a: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596" y="1571612"/>
            <a:ext cx="8229600" cy="2071702"/>
          </a:xfrm>
        </p:spPr>
        <p:txBody>
          <a:bodyPr>
            <a:normAutofit fontScale="90000"/>
          </a:bodyPr>
          <a:lstStyle/>
          <a:p>
            <a:r>
              <a:rPr lang="ru-RU" dirty="0" smtClean="0">
                <a:solidFill>
                  <a:srgbClr val="FFFF00"/>
                </a:solidFill>
              </a:rPr>
              <a:t>1 Особенности интеллектуальной собственности как объекта внешнеэкономических отношений</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1511288"/>
          </a:xfrm>
        </p:spPr>
        <p:txBody>
          <a:bodyPr>
            <a:normAutofit/>
          </a:bodyPr>
          <a:lstStyle/>
          <a:p>
            <a:pPr algn="ctr"/>
            <a:r>
              <a:rPr lang="ru-RU" sz="4000" dirty="0">
                <a:solidFill>
                  <a:srgbClr val="FFFF00"/>
                </a:solidFill>
              </a:rPr>
              <a:t>Интеллектуальная собственность </a:t>
            </a:r>
          </a:p>
        </p:txBody>
      </p:sp>
      <p:sp>
        <p:nvSpPr>
          <p:cNvPr id="19459" name="Rectangle 3"/>
          <p:cNvSpPr>
            <a:spLocks noGrp="1" noChangeArrowheads="1"/>
          </p:cNvSpPr>
          <p:nvPr>
            <p:ph type="body" idx="1"/>
          </p:nvPr>
        </p:nvSpPr>
        <p:spPr>
          <a:xfrm>
            <a:off x="457200" y="2000240"/>
            <a:ext cx="8229600" cy="4309120"/>
          </a:xfrm>
        </p:spPr>
        <p:txBody>
          <a:bodyPr/>
          <a:lstStyle/>
          <a:p>
            <a:pPr algn="ctr">
              <a:buFontTx/>
              <a:buNone/>
            </a:pPr>
            <a:r>
              <a:rPr lang="ru-RU" dirty="0"/>
              <a:t>  совокупность исключительных прав </a:t>
            </a:r>
            <a:endParaRPr lang="ru-RU" dirty="0" smtClean="0"/>
          </a:p>
          <a:p>
            <a:pPr algn="ctr">
              <a:buFontTx/>
              <a:buNone/>
            </a:pPr>
            <a:r>
              <a:rPr lang="ru-RU" dirty="0" smtClean="0"/>
              <a:t>на </a:t>
            </a:r>
            <a:r>
              <a:rPr lang="ru-RU" dirty="0"/>
              <a:t>результаты интеллектуальной деятельности, </a:t>
            </a:r>
            <a:endParaRPr lang="ru-RU" dirty="0" smtClean="0"/>
          </a:p>
          <a:p>
            <a:pPr algn="ctr">
              <a:buFontTx/>
              <a:buNone/>
            </a:pPr>
            <a:r>
              <a:rPr lang="ru-RU" dirty="0" smtClean="0"/>
              <a:t>а </a:t>
            </a:r>
            <a:r>
              <a:rPr lang="ru-RU" dirty="0"/>
              <a:t>также некоторые иные приравненные к ним объекты, </a:t>
            </a:r>
            <a:endParaRPr lang="ru-RU" dirty="0" smtClean="0"/>
          </a:p>
          <a:p>
            <a:pPr algn="ctr">
              <a:buFontTx/>
              <a:buNone/>
            </a:pPr>
            <a:r>
              <a:rPr lang="ru-RU" dirty="0" smtClean="0"/>
              <a:t>в </a:t>
            </a:r>
            <a:r>
              <a:rPr lang="ru-RU" dirty="0"/>
              <a:t>частности средства индивидуализации  участников гражданского оборота и производимой ими продукции.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82726"/>
          </a:xfrm>
        </p:spPr>
        <p:txBody>
          <a:bodyPr>
            <a:normAutofit fontScale="90000"/>
          </a:bodyPr>
          <a:lstStyle/>
          <a:p>
            <a:r>
              <a:rPr lang="ru-RU" dirty="0" smtClean="0">
                <a:solidFill>
                  <a:srgbClr val="FFFF00"/>
                </a:solidFill>
              </a:rPr>
              <a:t>Объекты интеллектуальной собственности </a:t>
            </a:r>
            <a:br>
              <a:rPr lang="ru-RU" dirty="0" smtClean="0">
                <a:solidFill>
                  <a:srgbClr val="FFFF00"/>
                </a:solidFill>
              </a:rPr>
            </a:br>
            <a:r>
              <a:rPr lang="ru-RU" sz="2700" dirty="0" smtClean="0">
                <a:solidFill>
                  <a:srgbClr val="FFFF00"/>
                </a:solidFill>
              </a:rPr>
              <a:t>(результаты интеллектуальной деятельности)</a:t>
            </a:r>
            <a:endParaRPr lang="ru-RU" sz="3100" dirty="0">
              <a:solidFill>
                <a:srgbClr val="FFFF00"/>
              </a:solidFill>
            </a:endParaRPr>
          </a:p>
        </p:txBody>
      </p:sp>
      <p:sp>
        <p:nvSpPr>
          <p:cNvPr id="3" name="Содержимое 2"/>
          <p:cNvSpPr>
            <a:spLocks noGrp="1"/>
          </p:cNvSpPr>
          <p:nvPr>
            <p:ph idx="1"/>
          </p:nvPr>
        </p:nvSpPr>
        <p:spPr>
          <a:xfrm>
            <a:off x="457200" y="2000240"/>
            <a:ext cx="8229600" cy="4309120"/>
          </a:xfrm>
        </p:spPr>
        <p:txBody>
          <a:bodyPr>
            <a:normAutofit fontScale="77500" lnSpcReduction="20000"/>
          </a:bodyPr>
          <a:lstStyle/>
          <a:p>
            <a:pPr algn="just">
              <a:buNone/>
            </a:pPr>
            <a:r>
              <a:rPr lang="ru-RU" i="1" dirty="0" smtClean="0">
                <a:solidFill>
                  <a:srgbClr val="FFFF00"/>
                </a:solidFill>
              </a:rPr>
              <a:t>1 Авторского права  </a:t>
            </a:r>
            <a:r>
              <a:rPr lang="ru-RU" dirty="0" smtClean="0"/>
              <a:t>(произведения науки, литературы и</a:t>
            </a:r>
          </a:p>
          <a:p>
            <a:pPr algn="just">
              <a:buNone/>
            </a:pPr>
            <a:r>
              <a:rPr lang="ru-RU" dirty="0" smtClean="0"/>
              <a:t>искусства; программы для ЭВМ; базы данных;</a:t>
            </a:r>
          </a:p>
          <a:p>
            <a:pPr>
              <a:buNone/>
            </a:pPr>
            <a:r>
              <a:rPr lang="ru-RU" i="1" dirty="0" smtClean="0">
                <a:solidFill>
                  <a:srgbClr val="FFFF00"/>
                </a:solidFill>
              </a:rPr>
              <a:t>2 Смежных прав </a:t>
            </a:r>
            <a:r>
              <a:rPr lang="ru-RU" dirty="0" smtClean="0"/>
              <a:t>(исполнения;  фонограммы; вещание</a:t>
            </a:r>
          </a:p>
          <a:p>
            <a:pPr>
              <a:buNone/>
            </a:pPr>
            <a:r>
              <a:rPr lang="ru-RU" dirty="0" smtClean="0"/>
              <a:t>организаций эфирного или кабельного вещания);</a:t>
            </a:r>
          </a:p>
          <a:p>
            <a:pPr>
              <a:buNone/>
            </a:pPr>
            <a:r>
              <a:rPr lang="ru-RU" i="1" dirty="0" smtClean="0">
                <a:solidFill>
                  <a:srgbClr val="FFFF00"/>
                </a:solidFill>
              </a:rPr>
              <a:t>3 Патентного права </a:t>
            </a:r>
            <a:r>
              <a:rPr lang="ru-RU" dirty="0" smtClean="0"/>
              <a:t>(изобретения; полезные модели;</a:t>
            </a:r>
          </a:p>
          <a:p>
            <a:pPr>
              <a:buNone/>
            </a:pPr>
            <a:r>
              <a:rPr lang="ru-RU" dirty="0" smtClean="0"/>
              <a:t>промышленные образцы);</a:t>
            </a:r>
          </a:p>
          <a:p>
            <a:pPr>
              <a:buNone/>
            </a:pPr>
            <a:r>
              <a:rPr lang="ru-RU" i="1" dirty="0" smtClean="0">
                <a:solidFill>
                  <a:srgbClr val="FFFF00"/>
                </a:solidFill>
              </a:rPr>
              <a:t>4 Селекционные достижения;</a:t>
            </a:r>
            <a:endParaRPr lang="ru-RU" dirty="0" smtClean="0"/>
          </a:p>
          <a:p>
            <a:pPr>
              <a:buNone/>
            </a:pPr>
            <a:r>
              <a:rPr lang="ru-RU" i="1" dirty="0" smtClean="0">
                <a:solidFill>
                  <a:srgbClr val="FFFF00"/>
                </a:solidFill>
              </a:rPr>
              <a:t>5 Топологии интегральных микросхем</a:t>
            </a:r>
            <a:r>
              <a:rPr lang="ru-RU" dirty="0" smtClean="0"/>
              <a:t>;</a:t>
            </a:r>
          </a:p>
          <a:p>
            <a:pPr>
              <a:buNone/>
            </a:pPr>
            <a:r>
              <a:rPr lang="ru-RU" i="1" dirty="0" smtClean="0">
                <a:solidFill>
                  <a:srgbClr val="FFFF00"/>
                </a:solidFill>
              </a:rPr>
              <a:t>6 Секреты производства (ноу-хау);</a:t>
            </a:r>
          </a:p>
          <a:p>
            <a:pPr>
              <a:buNone/>
            </a:pPr>
            <a:r>
              <a:rPr lang="ru-RU" i="1" dirty="0" smtClean="0">
                <a:solidFill>
                  <a:srgbClr val="FFFF00"/>
                </a:solidFill>
              </a:rPr>
              <a:t>7 Средства индивидуализации</a:t>
            </a:r>
            <a:r>
              <a:rPr lang="ru-RU" dirty="0" smtClean="0"/>
              <a:t> (фирменные наименования, </a:t>
            </a:r>
          </a:p>
          <a:p>
            <a:pPr>
              <a:buNone/>
            </a:pPr>
            <a:r>
              <a:rPr lang="ru-RU" dirty="0" smtClean="0"/>
              <a:t>товарные знаки и знаки обслуживания; наименования мест</a:t>
            </a:r>
          </a:p>
          <a:p>
            <a:pPr>
              <a:buNone/>
            </a:pPr>
            <a:r>
              <a:rPr lang="ru-RU" dirty="0" smtClean="0"/>
              <a:t>происхождения товаров; коммерческие обозначения).</a:t>
            </a:r>
          </a:p>
          <a:p>
            <a:pPr>
              <a:buNone/>
            </a:pPr>
            <a:endParaRPr lang="ru-RU" i="1"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ru-RU">
                <a:solidFill>
                  <a:srgbClr val="FFFF00"/>
                </a:solidFill>
              </a:rPr>
              <a:t>Произведение </a:t>
            </a:r>
          </a:p>
        </p:txBody>
      </p:sp>
      <p:sp>
        <p:nvSpPr>
          <p:cNvPr id="20483" name="Rectangle 3"/>
          <p:cNvSpPr>
            <a:spLocks noGrp="1" noChangeArrowheads="1"/>
          </p:cNvSpPr>
          <p:nvPr>
            <p:ph type="body" idx="1"/>
          </p:nvPr>
        </p:nvSpPr>
        <p:spPr/>
        <p:txBody>
          <a:bodyPr/>
          <a:lstStyle/>
          <a:p>
            <a:pPr algn="ctr">
              <a:buFontTx/>
              <a:buNone/>
            </a:pPr>
            <a:r>
              <a:rPr lang="ru-RU" dirty="0"/>
              <a:t>  совокупность идей, мыслей и образов, получивших в результате творческой деятельности автора свое выражение в доступной для восприятия человеческими чувствами форме </a:t>
            </a:r>
            <a:endParaRPr lang="ru-RU" dirty="0" smtClean="0"/>
          </a:p>
          <a:p>
            <a:pPr algn="ctr">
              <a:buFontTx/>
              <a:buNone/>
            </a:pPr>
            <a:endParaRPr lang="ru-RU" dirty="0" smtClean="0"/>
          </a:p>
          <a:p>
            <a:pPr algn="ctr">
              <a:buFontTx/>
              <a:buNone/>
            </a:pPr>
            <a:r>
              <a:rPr lang="ru-RU" sz="7200" dirty="0" smtClean="0"/>
              <a:t>©</a:t>
            </a:r>
          </a:p>
          <a:p>
            <a:pPr algn="ctr">
              <a:buFontTx/>
              <a:buNone/>
            </a:pPr>
            <a:endParaRPr lang="ru-RU" dirty="0"/>
          </a:p>
        </p:txBody>
      </p:sp>
      <p:pic>
        <p:nvPicPr>
          <p:cNvPr id="1026" name="Picture 2"/>
          <p:cNvPicPr>
            <a:picLocks noChangeAspect="1" noChangeArrowheads="1"/>
          </p:cNvPicPr>
          <p:nvPr/>
        </p:nvPicPr>
        <p:blipFill>
          <a:blip r:embed="rId3"/>
          <a:srcRect/>
          <a:stretch>
            <a:fillRect/>
          </a:stretch>
        </p:blipFill>
        <p:spPr bwMode="auto">
          <a:xfrm>
            <a:off x="285720" y="4286256"/>
            <a:ext cx="3571868" cy="2357430"/>
          </a:xfrm>
          <a:prstGeom prst="rect">
            <a:avLst/>
          </a:prstGeom>
          <a:noFill/>
          <a:ln w="9525">
            <a:solidFill>
              <a:srgbClr val="FF0000"/>
            </a:solid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5572132" y="4286256"/>
            <a:ext cx="3333740" cy="2300269"/>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96908"/>
          </a:xfrm>
        </p:spPr>
        <p:txBody>
          <a:bodyPr/>
          <a:lstStyle/>
          <a:p>
            <a:r>
              <a:rPr lang="ru-RU" dirty="0">
                <a:solidFill>
                  <a:srgbClr val="FFFF00"/>
                </a:solidFill>
              </a:rPr>
              <a:t>Изобретение </a:t>
            </a:r>
          </a:p>
        </p:txBody>
      </p:sp>
      <p:sp>
        <p:nvSpPr>
          <p:cNvPr id="21507" name="Rectangle 3"/>
          <p:cNvSpPr>
            <a:spLocks noGrp="1" noChangeArrowheads="1"/>
          </p:cNvSpPr>
          <p:nvPr>
            <p:ph type="body" idx="1"/>
          </p:nvPr>
        </p:nvSpPr>
        <p:spPr>
          <a:xfrm>
            <a:off x="457200" y="1071546"/>
            <a:ext cx="8229600" cy="5237814"/>
          </a:xfrm>
        </p:spPr>
        <p:txBody>
          <a:bodyPr/>
          <a:lstStyle/>
          <a:p>
            <a:pPr algn="ctr">
              <a:buFontTx/>
              <a:buNone/>
            </a:pPr>
            <a:r>
              <a:rPr lang="ru-RU" dirty="0"/>
              <a:t>  всякий достигнутый человеком творческий результат, сущность которого состоит в нахождении конкретных технических средств решения задачи, возникшей в сфере практической </a:t>
            </a:r>
            <a:endParaRPr lang="ru-RU" dirty="0" smtClean="0"/>
          </a:p>
          <a:p>
            <a:pPr algn="ctr">
              <a:buFontTx/>
              <a:buNone/>
            </a:pPr>
            <a:r>
              <a:rPr lang="ru-RU" dirty="0" smtClean="0"/>
              <a:t>деятельности </a:t>
            </a:r>
            <a:endParaRPr lang="ru-RU" dirty="0"/>
          </a:p>
        </p:txBody>
      </p:sp>
      <p:pic>
        <p:nvPicPr>
          <p:cNvPr id="2051" name="Picture 3"/>
          <p:cNvPicPr>
            <a:picLocks noChangeAspect="1" noChangeArrowheads="1"/>
          </p:cNvPicPr>
          <p:nvPr/>
        </p:nvPicPr>
        <p:blipFill>
          <a:blip r:embed="rId2"/>
          <a:srcRect/>
          <a:stretch>
            <a:fillRect/>
          </a:stretch>
        </p:blipFill>
        <p:spPr bwMode="auto">
          <a:xfrm>
            <a:off x="5929322" y="3000372"/>
            <a:ext cx="2824154" cy="3571860"/>
          </a:xfrm>
          <a:prstGeom prst="rect">
            <a:avLst/>
          </a:prstGeom>
          <a:noFill/>
          <a:ln w="9525">
            <a:solidFill>
              <a:srgbClr val="FF0000"/>
            </a:solid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285720" y="2928934"/>
            <a:ext cx="3071834" cy="3729041"/>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algn="ctr"/>
            <a:r>
              <a:rPr lang="ru-RU" sz="4000">
                <a:solidFill>
                  <a:srgbClr val="FFFF00"/>
                </a:solidFill>
              </a:rPr>
              <a:t>Товарный знак, знак обслуживания</a:t>
            </a:r>
            <a:r>
              <a:rPr lang="ru-RU" sz="4000"/>
              <a:t> </a:t>
            </a:r>
          </a:p>
        </p:txBody>
      </p:sp>
      <p:sp>
        <p:nvSpPr>
          <p:cNvPr id="22531" name="Rectangle 3"/>
          <p:cNvSpPr>
            <a:spLocks noGrp="1" noChangeArrowheads="1"/>
          </p:cNvSpPr>
          <p:nvPr>
            <p:ph type="body" idx="1"/>
          </p:nvPr>
        </p:nvSpPr>
        <p:spPr/>
        <p:txBody>
          <a:bodyPr/>
          <a:lstStyle/>
          <a:p>
            <a:pPr algn="ctr">
              <a:buFontTx/>
              <a:buNone/>
            </a:pPr>
            <a:r>
              <a:rPr lang="ru-RU" dirty="0"/>
              <a:t>  обозначения, служащие для индивидуализации товаров, выполняемых работ или оказываемых услуг юридических или физических лиц </a:t>
            </a:r>
          </a:p>
        </p:txBody>
      </p:sp>
      <p:pic>
        <p:nvPicPr>
          <p:cNvPr id="3074" name="Picture 2"/>
          <p:cNvPicPr>
            <a:picLocks noChangeAspect="1" noChangeArrowheads="1"/>
          </p:cNvPicPr>
          <p:nvPr/>
        </p:nvPicPr>
        <p:blipFill>
          <a:blip r:embed="rId2"/>
          <a:srcRect/>
          <a:stretch>
            <a:fillRect/>
          </a:stretch>
        </p:blipFill>
        <p:spPr bwMode="auto">
          <a:xfrm>
            <a:off x="6215074" y="2928934"/>
            <a:ext cx="2643190" cy="3690942"/>
          </a:xfrm>
          <a:prstGeom prst="rect">
            <a:avLst/>
          </a:prstGeom>
          <a:noFill/>
          <a:ln w="9525">
            <a:solidFill>
              <a:srgbClr val="FF0000"/>
            </a:solid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85720" y="3357562"/>
            <a:ext cx="4929222" cy="3286148"/>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a:r>
              <a:rPr lang="ru-RU">
                <a:solidFill>
                  <a:srgbClr val="FFFF00"/>
                </a:solidFill>
              </a:rPr>
              <a:t>Фирменное наименование</a:t>
            </a:r>
            <a:r>
              <a:rPr lang="ru-RU"/>
              <a:t> </a:t>
            </a:r>
          </a:p>
        </p:txBody>
      </p:sp>
      <p:sp>
        <p:nvSpPr>
          <p:cNvPr id="23555" name="Rectangle 3"/>
          <p:cNvSpPr>
            <a:spLocks noGrp="1" noChangeArrowheads="1"/>
          </p:cNvSpPr>
          <p:nvPr>
            <p:ph type="body" idx="1"/>
          </p:nvPr>
        </p:nvSpPr>
        <p:spPr/>
        <p:txBody>
          <a:bodyPr/>
          <a:lstStyle/>
          <a:p>
            <a:pPr algn="ctr">
              <a:buFontTx/>
              <a:buNone/>
            </a:pPr>
            <a:r>
              <a:rPr lang="ru-RU"/>
              <a:t>   наименование, под которым предприниматель выступает в гражданском обороте и которое индивидуализирует его среди других участников гражданского оборота</a:t>
            </a:r>
          </a:p>
        </p:txBody>
      </p:sp>
      <p:pic>
        <p:nvPicPr>
          <p:cNvPr id="4098" name="Picture 2"/>
          <p:cNvPicPr>
            <a:picLocks noChangeAspect="1" noChangeArrowheads="1"/>
          </p:cNvPicPr>
          <p:nvPr/>
        </p:nvPicPr>
        <p:blipFill>
          <a:blip r:embed="rId2"/>
          <a:srcRect/>
          <a:stretch>
            <a:fillRect/>
          </a:stretch>
        </p:blipFill>
        <p:spPr bwMode="auto">
          <a:xfrm>
            <a:off x="428596" y="3571876"/>
            <a:ext cx="4572000" cy="3000375"/>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357166"/>
            <a:ext cx="8401080" cy="1214446"/>
          </a:xfrm>
        </p:spPr>
        <p:txBody>
          <a:bodyPr>
            <a:normAutofit fontScale="90000"/>
          </a:bodyPr>
          <a:lstStyle/>
          <a:p>
            <a:pPr algn="ctr"/>
            <a:r>
              <a:rPr lang="ru-RU" dirty="0" smtClean="0">
                <a:solidFill>
                  <a:srgbClr val="FFFF00"/>
                </a:solidFill>
              </a:rPr>
              <a:t>Наименование места происхождения товаров</a:t>
            </a:r>
            <a:endParaRPr lang="ru-RU" dirty="0">
              <a:solidFill>
                <a:srgbClr val="FFFF00"/>
              </a:solidFill>
            </a:endParaRPr>
          </a:p>
        </p:txBody>
      </p:sp>
      <p:sp>
        <p:nvSpPr>
          <p:cNvPr id="6" name="Текст 5"/>
          <p:cNvSpPr>
            <a:spLocks noGrp="1"/>
          </p:cNvSpPr>
          <p:nvPr>
            <p:ph type="body" idx="1"/>
          </p:nvPr>
        </p:nvSpPr>
        <p:spPr>
          <a:xfrm>
            <a:off x="214282" y="1928802"/>
            <a:ext cx="8472518" cy="4572032"/>
          </a:xfrm>
        </p:spPr>
        <p:txBody>
          <a:bodyPr>
            <a:normAutofit/>
          </a:bodyPr>
          <a:lstStyle/>
          <a:p>
            <a:r>
              <a:rPr lang="ru-RU" sz="2400" dirty="0" smtClean="0"/>
              <a:t>уникальный объект интеллектуальной собственности, </a:t>
            </a:r>
          </a:p>
          <a:p>
            <a:r>
              <a:rPr lang="ru-RU" sz="2400" dirty="0" smtClean="0"/>
              <a:t>позволяющий закрепить за производителями региона </a:t>
            </a:r>
          </a:p>
          <a:p>
            <a:r>
              <a:rPr lang="ru-RU" sz="2400" dirty="0" smtClean="0"/>
              <a:t>(обеспечивающими определенные качества продукции благодаря природным и/или людским ресурсам) </a:t>
            </a:r>
          </a:p>
          <a:p>
            <a:r>
              <a:rPr lang="ru-RU" sz="2400" dirty="0" smtClean="0"/>
              <a:t>права на данное наименование</a:t>
            </a:r>
            <a:endParaRPr lang="ru-RU" sz="2400" dirty="0"/>
          </a:p>
        </p:txBody>
      </p:sp>
      <p:pic>
        <p:nvPicPr>
          <p:cNvPr id="5122" name="Picture 2"/>
          <p:cNvPicPr>
            <a:picLocks noGrp="1" noChangeAspect="1" noChangeArrowheads="1"/>
          </p:cNvPicPr>
          <p:nvPr>
            <p:ph idx="4294967295"/>
          </p:nvPr>
        </p:nvPicPr>
        <p:blipFill>
          <a:blip r:embed="rId2"/>
          <a:srcRect/>
          <a:stretch>
            <a:fillRect/>
          </a:stretch>
        </p:blipFill>
        <p:spPr bwMode="auto">
          <a:xfrm>
            <a:off x="6672263" y="3214688"/>
            <a:ext cx="2471737" cy="3643312"/>
          </a:xfrm>
          <a:prstGeom prst="rect">
            <a:avLst/>
          </a:prstGeom>
          <a:noFill/>
          <a:ln w="9525">
            <a:solidFill>
              <a:srgbClr val="FF0000"/>
            </a:solid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85721" y="4357694"/>
            <a:ext cx="3500461" cy="2285996"/>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609600"/>
            <a:ext cx="8329642" cy="819136"/>
          </a:xfrm>
        </p:spPr>
        <p:txBody>
          <a:bodyPr/>
          <a:lstStyle/>
          <a:p>
            <a:pPr algn="ctr"/>
            <a:r>
              <a:rPr lang="ru-RU" sz="4400" dirty="0" smtClean="0">
                <a:solidFill>
                  <a:srgbClr val="FFFF00"/>
                </a:solidFill>
              </a:rPr>
              <a:t>Коммерческое обозначение</a:t>
            </a:r>
            <a:endParaRPr lang="ru-RU" sz="4400" dirty="0">
              <a:solidFill>
                <a:srgbClr val="FFFF00"/>
              </a:solidFill>
            </a:endParaRPr>
          </a:p>
        </p:txBody>
      </p:sp>
      <p:sp>
        <p:nvSpPr>
          <p:cNvPr id="3" name="Текст 2"/>
          <p:cNvSpPr>
            <a:spLocks noGrp="1"/>
          </p:cNvSpPr>
          <p:nvPr>
            <p:ph type="body" idx="1"/>
          </p:nvPr>
        </p:nvSpPr>
        <p:spPr>
          <a:xfrm>
            <a:off x="500034" y="1714488"/>
            <a:ext cx="8186766" cy="4714908"/>
          </a:xfrm>
        </p:spPr>
        <p:txBody>
          <a:bodyPr>
            <a:normAutofit/>
          </a:bodyPr>
          <a:lstStyle/>
          <a:p>
            <a:pPr algn="ctr"/>
            <a:r>
              <a:rPr lang="ru-RU" sz="2800" dirty="0" smtClean="0"/>
              <a:t>средство индивидуализации торговых, промышленных и других предприятий</a:t>
            </a:r>
            <a:endParaRPr lang="ru-RU" sz="2800" dirty="0"/>
          </a:p>
        </p:txBody>
      </p:sp>
      <p:pic>
        <p:nvPicPr>
          <p:cNvPr id="5" name="Picture 3"/>
          <p:cNvPicPr>
            <a:picLocks noChangeAspect="1" noChangeArrowheads="1"/>
          </p:cNvPicPr>
          <p:nvPr/>
        </p:nvPicPr>
        <p:blipFill>
          <a:blip r:embed="rId2"/>
          <a:srcRect/>
          <a:stretch>
            <a:fillRect/>
          </a:stretch>
        </p:blipFill>
        <p:spPr bwMode="auto">
          <a:xfrm>
            <a:off x="2285984" y="2786058"/>
            <a:ext cx="5162550" cy="3867150"/>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FFFF00"/>
                </a:solidFill>
              </a:rPr>
              <a:t>Содержание исключительных прав</a:t>
            </a:r>
            <a:endParaRPr lang="ru-RU" dirty="0">
              <a:solidFill>
                <a:srgbClr val="FFFF00"/>
              </a:solidFill>
            </a:endParaRPr>
          </a:p>
        </p:txBody>
      </p:sp>
      <p:sp>
        <p:nvSpPr>
          <p:cNvPr id="3" name="Содержимое 2"/>
          <p:cNvSpPr>
            <a:spLocks noGrp="1"/>
          </p:cNvSpPr>
          <p:nvPr>
            <p:ph idx="1"/>
          </p:nvPr>
        </p:nvSpPr>
        <p:spPr>
          <a:xfrm>
            <a:off x="285720" y="1600200"/>
            <a:ext cx="8401080" cy="4709160"/>
          </a:xfrm>
        </p:spPr>
        <p:txBody>
          <a:bodyPr>
            <a:normAutofit fontScale="77500" lnSpcReduction="20000"/>
          </a:bodyPr>
          <a:lstStyle/>
          <a:p>
            <a:pPr marL="651510" indent="-514350">
              <a:buAutoNum type="arabicParenR"/>
            </a:pPr>
            <a:r>
              <a:rPr lang="ru-RU" dirty="0" smtClean="0"/>
              <a:t>Лицо, обладающие исключительным правом на результат интеллектуальной деятельности или на средство индивидуализации (правообладатель), вправе использовать такой результат или такое средство по своему усмотрению любым не противоречащим закону способом. </a:t>
            </a:r>
          </a:p>
          <a:p>
            <a:pPr marL="651510" indent="-514350">
              <a:buAutoNum type="arabicParenR"/>
            </a:pPr>
            <a:r>
              <a:rPr lang="ru-RU" dirty="0" smtClean="0"/>
              <a:t>Правообладатель может распоряжаться исключительным правом на результат интеллектуальной деятельности или на средство индивидуализации </a:t>
            </a:r>
          </a:p>
          <a:p>
            <a:pPr marL="651510" indent="-514350">
              <a:buAutoNum type="arabicParenR"/>
            </a:pPr>
            <a:r>
              <a:rPr lang="ru-RU" dirty="0" smtClean="0"/>
              <a:t>Правообладатель может по своему усмотрению разрешать или запрещать другим лицам использование результата интеллектуальной деятельности или средства индивидуализации. Отсутствие запрета не считается согласием (разрешением).</a:t>
            </a:r>
          </a:p>
          <a:p>
            <a:pPr marL="651510" indent="-514350">
              <a:buAutoNum type="arabicParenR"/>
            </a:pPr>
            <a:r>
              <a:rPr lang="ru-RU" dirty="0" smtClean="0"/>
              <a:t>Другие лица не могут использовать соответствующие результат интеллектуальной деятельности или средство индивидуализации без согласия правообладателя</a:t>
            </a:r>
          </a:p>
          <a:p>
            <a:pPr>
              <a:buNone/>
            </a:pP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algn="ctr"/>
            <a:r>
              <a:rPr lang="ru-RU" sz="4000">
                <a:solidFill>
                  <a:srgbClr val="FFFF00"/>
                </a:solidFill>
              </a:rPr>
              <a:t>Территориальный характер прав на интеллектуальную собственность</a:t>
            </a:r>
          </a:p>
        </p:txBody>
      </p:sp>
      <p:sp>
        <p:nvSpPr>
          <p:cNvPr id="15363" name="Rectangle 3"/>
          <p:cNvSpPr>
            <a:spLocks noGrp="1" noChangeArrowheads="1"/>
          </p:cNvSpPr>
          <p:nvPr>
            <p:ph type="body" idx="1"/>
          </p:nvPr>
        </p:nvSpPr>
        <p:spPr>
          <a:xfrm>
            <a:off x="468313" y="2133600"/>
            <a:ext cx="8229600" cy="4114800"/>
          </a:xfrm>
        </p:spPr>
        <p:txBody>
          <a:bodyPr/>
          <a:lstStyle/>
          <a:p>
            <a:pPr marL="609600" indent="-609600" algn="just">
              <a:buFontTx/>
              <a:buAutoNum type="arabicParenR"/>
            </a:pPr>
            <a:r>
              <a:rPr lang="ru-RU" sz="2800" dirty="0"/>
              <a:t>эти права возникаю на территории одного государства </a:t>
            </a:r>
          </a:p>
          <a:p>
            <a:pPr marL="609600" indent="-609600" algn="just">
              <a:buFontTx/>
              <a:buNone/>
            </a:pPr>
            <a:r>
              <a:rPr lang="ru-RU" sz="2800" dirty="0"/>
              <a:t>2) в соответствии с его законодательством (</a:t>
            </a:r>
            <a:r>
              <a:rPr lang="ru-RU" sz="2000" dirty="0"/>
              <a:t>в РФ для иностранцев установлен национальный режим</a:t>
            </a:r>
            <a:r>
              <a:rPr lang="ru-RU" sz="2800" dirty="0"/>
              <a:t>),</a:t>
            </a:r>
          </a:p>
          <a:p>
            <a:pPr marL="609600" indent="-609600" algn="just">
              <a:buFontTx/>
              <a:buNone/>
            </a:pPr>
            <a:r>
              <a:rPr lang="ru-RU" sz="2800" dirty="0"/>
              <a:t>3) </a:t>
            </a:r>
            <a:r>
              <a:rPr lang="ru-RU" sz="2800" dirty="0" smtClean="0"/>
              <a:t>исключительные </a:t>
            </a:r>
            <a:r>
              <a:rPr lang="ru-RU" sz="2800" dirty="0"/>
              <a:t>права автора  защищаются только на территории этого государства</a:t>
            </a:r>
          </a:p>
          <a:p>
            <a:pPr marL="609600" indent="-609600" algn="just">
              <a:buFontTx/>
              <a:buNone/>
            </a:pPr>
            <a:r>
              <a:rPr lang="ru-RU" sz="2800" dirty="0"/>
              <a:t>4)исключительные права автора не</a:t>
            </a:r>
          </a:p>
          <a:p>
            <a:pPr marL="609600" indent="-609600" algn="just">
              <a:buFontTx/>
              <a:buNone/>
            </a:pPr>
            <a:r>
              <a:rPr lang="ru-RU" sz="2800" dirty="0"/>
              <a:t>защищаются на территории других государств</a:t>
            </a:r>
          </a:p>
        </p:txBody>
      </p:sp>
      <p:sp>
        <p:nvSpPr>
          <p:cNvPr id="15364" name="Line 4"/>
          <p:cNvSpPr>
            <a:spLocks noChangeShapeType="1"/>
          </p:cNvSpPr>
          <p:nvPr/>
        </p:nvSpPr>
        <p:spPr bwMode="auto">
          <a:xfrm>
            <a:off x="6877050" y="5516563"/>
            <a:ext cx="1511300" cy="0"/>
          </a:xfrm>
          <a:prstGeom prst="line">
            <a:avLst/>
          </a:prstGeom>
          <a:noFill/>
          <a:ln w="38100">
            <a:solidFill>
              <a:schemeClr val="tx1"/>
            </a:solidFill>
            <a:round/>
            <a:headEnd/>
            <a:tailEnd/>
          </a:ln>
          <a:effectLst/>
        </p:spPr>
        <p:txBody>
          <a:bodyPr/>
          <a:lstStyle/>
          <a:p>
            <a:endParaRPr lang="ru-RU"/>
          </a:p>
        </p:txBody>
      </p:sp>
      <p:sp>
        <p:nvSpPr>
          <p:cNvPr id="15365" name="Line 5"/>
          <p:cNvSpPr>
            <a:spLocks noChangeShapeType="1"/>
          </p:cNvSpPr>
          <p:nvPr/>
        </p:nvSpPr>
        <p:spPr bwMode="auto">
          <a:xfrm>
            <a:off x="8388350" y="5489575"/>
            <a:ext cx="0" cy="1368425"/>
          </a:xfrm>
          <a:prstGeom prst="line">
            <a:avLst/>
          </a:prstGeom>
          <a:noFill/>
          <a:ln w="38100">
            <a:solidFill>
              <a:schemeClr val="tx1"/>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428596" y="1142984"/>
            <a:ext cx="8302625" cy="3311525"/>
          </a:xfrm>
        </p:spPr>
        <p:txBody>
          <a:bodyPr>
            <a:normAutofit fontScale="90000"/>
          </a:bodyPr>
          <a:lstStyle/>
          <a:p>
            <a:pPr marL="838200" indent="-838200" algn="ctr"/>
            <a:r>
              <a:rPr lang="ru-RU" sz="4000" dirty="0">
                <a:solidFill>
                  <a:srgbClr val="FFFF00"/>
                </a:solidFill>
              </a:rPr>
              <a:t/>
            </a:r>
            <a:br>
              <a:rPr lang="ru-RU" sz="4000" dirty="0">
                <a:solidFill>
                  <a:srgbClr val="FFFF00"/>
                </a:solidFill>
              </a:rPr>
            </a:br>
            <a:r>
              <a:rPr lang="ru-RU" sz="4000" dirty="0">
                <a:solidFill>
                  <a:srgbClr val="FFFF00"/>
                </a:solidFill>
              </a:rPr>
              <a:t>2 </a:t>
            </a:r>
            <a:r>
              <a:rPr lang="ru-RU" sz="4000" dirty="0" smtClean="0">
                <a:solidFill>
                  <a:srgbClr val="FFFF00"/>
                </a:solidFill>
              </a:rPr>
              <a:t>Защита интеллектуальной собственности на территории иностранных государств</a:t>
            </a:r>
            <a:r>
              <a:rPr lang="ru-RU" sz="4000" dirty="0"/>
              <a:t/>
            </a:r>
            <a:br>
              <a:rPr lang="ru-RU" sz="4000" dirty="0"/>
            </a:br>
            <a:endParaRPr lang="ru-RU"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algn="ctr"/>
            <a:r>
              <a:rPr lang="ru-RU" sz="4000">
                <a:solidFill>
                  <a:srgbClr val="FFFF00"/>
                </a:solidFill>
              </a:rPr>
              <a:t>Цель международных договоров</a:t>
            </a:r>
          </a:p>
        </p:txBody>
      </p:sp>
      <p:sp>
        <p:nvSpPr>
          <p:cNvPr id="17411" name="Rectangle 3"/>
          <p:cNvSpPr>
            <a:spLocks noGrp="1" noChangeArrowheads="1"/>
          </p:cNvSpPr>
          <p:nvPr>
            <p:ph type="body" idx="1"/>
          </p:nvPr>
        </p:nvSpPr>
        <p:spPr>
          <a:xfrm>
            <a:off x="457200" y="2420938"/>
            <a:ext cx="8229600" cy="3598862"/>
          </a:xfrm>
        </p:spPr>
        <p:txBody>
          <a:bodyPr/>
          <a:lstStyle/>
          <a:p>
            <a:pPr algn="ctr">
              <a:buFontTx/>
              <a:buNone/>
            </a:pPr>
            <a:r>
              <a:rPr lang="ru-RU"/>
              <a:t>защита прав на интеллектуальную собственность за границей</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algn="ctr"/>
            <a:r>
              <a:rPr lang="ru-RU" sz="4000">
                <a:solidFill>
                  <a:srgbClr val="FFFF00"/>
                </a:solidFill>
              </a:rPr>
              <a:t>Общие принципы защиты прав на произведения</a:t>
            </a:r>
          </a:p>
        </p:txBody>
      </p:sp>
      <p:sp>
        <p:nvSpPr>
          <p:cNvPr id="24579" name="Rectangle 3"/>
          <p:cNvSpPr>
            <a:spLocks noGrp="1" noChangeArrowheads="1"/>
          </p:cNvSpPr>
          <p:nvPr>
            <p:ph type="body" idx="1"/>
          </p:nvPr>
        </p:nvSpPr>
        <p:spPr>
          <a:xfrm>
            <a:off x="457200" y="1905000"/>
            <a:ext cx="8229600" cy="4692650"/>
          </a:xfrm>
        </p:spPr>
        <p:txBody>
          <a:bodyPr/>
          <a:lstStyle/>
          <a:p>
            <a:pPr marL="609600" indent="-609600">
              <a:lnSpc>
                <a:spcPct val="90000"/>
              </a:lnSpc>
              <a:buFontTx/>
              <a:buAutoNum type="arabicParenR"/>
            </a:pPr>
            <a:r>
              <a:rPr lang="ru-RU" sz="2800" dirty="0"/>
              <a:t>Исключительные права на произведения, возникшие на территории одного государства, подлежат защите на территории другого только при наличии соответствующего международного договора между этими государствами</a:t>
            </a:r>
          </a:p>
          <a:p>
            <a:pPr marL="609600" indent="-609600">
              <a:lnSpc>
                <a:spcPct val="90000"/>
              </a:lnSpc>
              <a:buFontTx/>
              <a:buAutoNum type="arabicParenR"/>
            </a:pPr>
            <a:r>
              <a:rPr lang="ru-RU" sz="2800" dirty="0" smtClean="0"/>
              <a:t>Личные (нематериальные) </a:t>
            </a:r>
            <a:r>
              <a:rPr lang="ru-RU" sz="2800" dirty="0"/>
              <a:t>права на произведения (право на имя, право на название) защищаются на территории любого из государств без специальных международных договоров</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algn="ctr"/>
            <a:r>
              <a:rPr lang="ru-RU" sz="4000">
                <a:solidFill>
                  <a:srgbClr val="FFFF00"/>
                </a:solidFill>
              </a:rPr>
              <a:t>Основные международные договоры в области авторского права</a:t>
            </a:r>
          </a:p>
        </p:txBody>
      </p:sp>
      <p:sp>
        <p:nvSpPr>
          <p:cNvPr id="25603" name="Rectangle 3"/>
          <p:cNvSpPr>
            <a:spLocks noGrp="1" noChangeArrowheads="1"/>
          </p:cNvSpPr>
          <p:nvPr>
            <p:ph type="body" idx="1"/>
          </p:nvPr>
        </p:nvSpPr>
        <p:spPr/>
        <p:txBody>
          <a:bodyPr/>
          <a:lstStyle/>
          <a:p>
            <a:pPr>
              <a:lnSpc>
                <a:spcPct val="90000"/>
              </a:lnSpc>
              <a:buFontTx/>
              <a:buNone/>
            </a:pPr>
            <a:r>
              <a:rPr lang="ru-RU"/>
              <a:t>1) Бернская конвенция по охране литературных и художественных произведений от 9 сентября 1886 г. </a:t>
            </a:r>
            <a:endParaRPr lang="ru-RU" b="1"/>
          </a:p>
          <a:p>
            <a:pPr>
              <a:lnSpc>
                <a:spcPct val="90000"/>
              </a:lnSpc>
              <a:buFontTx/>
              <a:buNone/>
            </a:pPr>
            <a:r>
              <a:rPr lang="ru-RU"/>
              <a:t>2) Всемирная конвенция об авторском праве от 6 сентября 1952 г.</a:t>
            </a:r>
            <a:endParaRPr lang="ru-RU" b="1"/>
          </a:p>
          <a:p>
            <a:pPr algn="just">
              <a:lnSpc>
                <a:spcPct val="90000"/>
              </a:lnSpc>
              <a:buFontTx/>
              <a:buNone/>
            </a:pPr>
            <a:r>
              <a:rPr lang="ru-RU"/>
              <a:t>3) Соглашение СНГ о сотрудничестве в области охраны авторского права и смежных прав  от 24 сентября 1993 г.</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algn="ctr"/>
            <a:r>
              <a:rPr lang="ru-RU" sz="2800">
                <a:solidFill>
                  <a:srgbClr val="FFFF00"/>
                </a:solidFill>
              </a:rPr>
              <a:t>Бернская конвенция по охране литературных и художественных произведений </a:t>
            </a:r>
            <a:br>
              <a:rPr lang="ru-RU" sz="2800">
                <a:solidFill>
                  <a:srgbClr val="FFFF00"/>
                </a:solidFill>
              </a:rPr>
            </a:br>
            <a:r>
              <a:rPr lang="ru-RU" sz="2800">
                <a:solidFill>
                  <a:srgbClr val="FFFF00"/>
                </a:solidFill>
              </a:rPr>
              <a:t>от 9 сентября 1886 г. ( в ред.28.09.1979 г.)</a:t>
            </a:r>
            <a:br>
              <a:rPr lang="ru-RU" sz="2800">
                <a:solidFill>
                  <a:srgbClr val="FFFF00"/>
                </a:solidFill>
              </a:rPr>
            </a:br>
            <a:r>
              <a:rPr lang="ru-RU" sz="2800">
                <a:solidFill>
                  <a:srgbClr val="FFFF00"/>
                </a:solidFill>
              </a:rPr>
              <a:t>- 160 государств- участников (Россия -1995г.)</a:t>
            </a:r>
          </a:p>
        </p:txBody>
      </p:sp>
      <p:sp>
        <p:nvSpPr>
          <p:cNvPr id="31747" name="Rectangle 3"/>
          <p:cNvSpPr>
            <a:spLocks noGrp="1" noChangeArrowheads="1"/>
          </p:cNvSpPr>
          <p:nvPr>
            <p:ph type="body" idx="1"/>
          </p:nvPr>
        </p:nvSpPr>
        <p:spPr>
          <a:xfrm>
            <a:off x="250825" y="1905000"/>
            <a:ext cx="8893175" cy="4953000"/>
          </a:xfrm>
        </p:spPr>
        <p:txBody>
          <a:bodyPr/>
          <a:lstStyle/>
          <a:p>
            <a:pPr marL="609600" indent="-609600">
              <a:lnSpc>
                <a:spcPct val="90000"/>
              </a:lnSpc>
              <a:buFontTx/>
              <a:buAutoNum type="arabicParenR"/>
            </a:pPr>
            <a:r>
              <a:rPr lang="ru-RU"/>
              <a:t>Авторам из числа граждан-участников Конвенции предоставляется национальный режим на территории других государств Бернского союза</a:t>
            </a:r>
          </a:p>
          <a:p>
            <a:pPr marL="609600" indent="-609600">
              <a:lnSpc>
                <a:spcPct val="90000"/>
              </a:lnSpc>
              <a:buFontTx/>
              <a:buAutoNum type="arabicParenR"/>
            </a:pPr>
            <a:r>
              <a:rPr lang="ru-RU"/>
              <a:t>Права иностранных граждане государств, не входящих в Бернский союз, охраняются на их территории, если их произведения </a:t>
            </a:r>
            <a:r>
              <a:rPr lang="ru-RU" i="1"/>
              <a:t>впервые были опубликованы</a:t>
            </a:r>
            <a:r>
              <a:rPr lang="ru-RU"/>
              <a:t> в одной из стран Бернского союза.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algn="ctr"/>
            <a:r>
              <a:rPr lang="ru-RU" sz="2800">
                <a:solidFill>
                  <a:srgbClr val="FFFF00"/>
                </a:solidFill>
              </a:rPr>
              <a:t>Бернская конвенция по охране литературных и художественных произведений </a:t>
            </a:r>
            <a:br>
              <a:rPr lang="ru-RU" sz="2800">
                <a:solidFill>
                  <a:srgbClr val="FFFF00"/>
                </a:solidFill>
              </a:rPr>
            </a:br>
            <a:r>
              <a:rPr lang="ru-RU" sz="2800">
                <a:solidFill>
                  <a:srgbClr val="FFFF00"/>
                </a:solidFill>
              </a:rPr>
              <a:t>от 9 сентября 1886 г. ( в ред.28.09.1979 г.)</a:t>
            </a:r>
            <a:br>
              <a:rPr lang="ru-RU" sz="2800">
                <a:solidFill>
                  <a:srgbClr val="FFFF00"/>
                </a:solidFill>
              </a:rPr>
            </a:br>
            <a:endParaRPr lang="ru-RU" sz="2800">
              <a:solidFill>
                <a:srgbClr val="FFFF00"/>
              </a:solidFill>
            </a:endParaRPr>
          </a:p>
        </p:txBody>
      </p:sp>
      <p:sp>
        <p:nvSpPr>
          <p:cNvPr id="32771" name="Rectangle 3"/>
          <p:cNvSpPr>
            <a:spLocks noGrp="1" noChangeArrowheads="1"/>
          </p:cNvSpPr>
          <p:nvPr>
            <p:ph type="body" idx="1"/>
          </p:nvPr>
        </p:nvSpPr>
        <p:spPr>
          <a:xfrm>
            <a:off x="0" y="1628775"/>
            <a:ext cx="9144000" cy="5229225"/>
          </a:xfrm>
        </p:spPr>
        <p:txBody>
          <a:bodyPr/>
          <a:lstStyle/>
          <a:p>
            <a:pPr>
              <a:buFontTx/>
              <a:buNone/>
            </a:pPr>
            <a:r>
              <a:rPr lang="ru-RU">
                <a:solidFill>
                  <a:schemeClr val="hlink"/>
                </a:solidFill>
              </a:rPr>
              <a:t>3)</a:t>
            </a:r>
            <a:r>
              <a:rPr lang="ru-RU"/>
              <a:t> охрана </a:t>
            </a:r>
            <a:r>
              <a:rPr lang="ru-RU" i="1"/>
              <a:t>неопубликованных </a:t>
            </a:r>
            <a:r>
              <a:rPr lang="ru-RU"/>
              <a:t>произведений предоставляется только гражданам государств, входящих в союз</a:t>
            </a:r>
          </a:p>
          <a:p>
            <a:pPr>
              <a:buFontTx/>
              <a:buNone/>
            </a:pPr>
            <a:r>
              <a:rPr lang="ru-RU">
                <a:solidFill>
                  <a:schemeClr val="hlink"/>
                </a:solidFill>
              </a:rPr>
              <a:t>4) </a:t>
            </a:r>
            <a:r>
              <a:rPr lang="ru-RU"/>
              <a:t>Конвенция устанавливает требование получения согласия автора или других обладателей авторского права на опубликование произведения и предусматривает выплату гонорара.</a:t>
            </a:r>
          </a:p>
          <a:p>
            <a:pPr>
              <a:buFontTx/>
              <a:buNone/>
            </a:pPr>
            <a:r>
              <a:rPr lang="ru-RU">
                <a:solidFill>
                  <a:schemeClr val="hlink"/>
                </a:solidFill>
              </a:rPr>
              <a:t>5) </a:t>
            </a:r>
            <a:r>
              <a:rPr lang="ru-RU"/>
              <a:t>Конвенция имеет обратную силу.</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algn="ctr"/>
            <a:r>
              <a:rPr lang="ru-RU" sz="3600">
                <a:solidFill>
                  <a:srgbClr val="FFFF00"/>
                </a:solidFill>
              </a:rPr>
              <a:t>Всемирная конвенция об авторском праве от 6 сентября 1952 г.</a:t>
            </a:r>
            <a:br>
              <a:rPr lang="ru-RU" sz="3600">
                <a:solidFill>
                  <a:srgbClr val="FFFF00"/>
                </a:solidFill>
              </a:rPr>
            </a:br>
            <a:r>
              <a:rPr lang="ru-RU" sz="3600">
                <a:solidFill>
                  <a:srgbClr val="FFFF00"/>
                </a:solidFill>
              </a:rPr>
              <a:t>(99 государств)</a:t>
            </a:r>
            <a:r>
              <a:rPr lang="ru-RU" sz="3600" b="1">
                <a:solidFill>
                  <a:srgbClr val="FFFF00"/>
                </a:solidFill>
              </a:rPr>
              <a:t/>
            </a:r>
            <a:br>
              <a:rPr lang="ru-RU" sz="3600" b="1">
                <a:solidFill>
                  <a:srgbClr val="FFFF00"/>
                </a:solidFill>
              </a:rPr>
            </a:br>
            <a:endParaRPr lang="ru-RU" sz="3600" b="1">
              <a:solidFill>
                <a:srgbClr val="FFFF00"/>
              </a:solidFill>
            </a:endParaRPr>
          </a:p>
        </p:txBody>
      </p:sp>
      <p:sp>
        <p:nvSpPr>
          <p:cNvPr id="33795" name="Rectangle 3"/>
          <p:cNvSpPr>
            <a:spLocks noGrp="1" noChangeArrowheads="1"/>
          </p:cNvSpPr>
          <p:nvPr>
            <p:ph type="body" idx="1"/>
          </p:nvPr>
        </p:nvSpPr>
        <p:spPr/>
        <p:txBody>
          <a:bodyPr/>
          <a:lstStyle/>
          <a:p>
            <a:pPr marL="609600" indent="-609600">
              <a:lnSpc>
                <a:spcPct val="80000"/>
              </a:lnSpc>
              <a:buFontTx/>
              <a:buAutoNum type="arabicParenR"/>
            </a:pPr>
            <a:r>
              <a:rPr lang="ru-RU" sz="2800">
                <a:cs typeface="Tahoma" pitchFamily="34" charset="0"/>
              </a:rPr>
              <a:t>Если на каком-нибудь произведении есть знак </a:t>
            </a:r>
            <a:r>
              <a:rPr lang="en-US" sz="2800">
                <a:cs typeface="Tahoma" pitchFamily="34" charset="0"/>
              </a:rPr>
              <a:t>©</a:t>
            </a:r>
            <a:r>
              <a:rPr lang="ru-RU" sz="2800">
                <a:cs typeface="Tahoma" pitchFamily="34" charset="0"/>
              </a:rPr>
              <a:t>, то авторские права охраняются в странах-участниках. При необходимости издания такого произведения государство должно обратиться к другому государству или организации, чье название стоит рядом с этим знаком </a:t>
            </a:r>
          </a:p>
          <a:p>
            <a:pPr marL="609600" indent="-609600">
              <a:lnSpc>
                <a:spcPct val="80000"/>
              </a:lnSpc>
              <a:buFontTx/>
              <a:buAutoNum type="arabicParenR"/>
            </a:pPr>
            <a:endParaRPr lang="ru-RU" sz="2800">
              <a:cs typeface="Tahoma" pitchFamily="34" charset="0"/>
            </a:endParaRPr>
          </a:p>
          <a:p>
            <a:pPr marL="609600" indent="-609600">
              <a:lnSpc>
                <a:spcPct val="80000"/>
              </a:lnSpc>
              <a:buFontTx/>
              <a:buAutoNum type="arabicParenR"/>
            </a:pPr>
            <a:r>
              <a:rPr lang="ru-RU" sz="2800">
                <a:cs typeface="Tahoma" pitchFamily="34" charset="0"/>
              </a:rPr>
              <a:t>В авторское право включено исключительное право на  перевод </a:t>
            </a:r>
            <a:endParaRPr lang="en-US" sz="280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lgn="ctr"/>
            <a:r>
              <a:rPr lang="ru-RU" sz="3200">
                <a:solidFill>
                  <a:srgbClr val="FFFF00"/>
                </a:solidFill>
              </a:rPr>
              <a:t>Соглашение СНГ о сотрудничестве в области охраны авторского права и смежных прав  от 24 сентября 1993 г.</a:t>
            </a:r>
            <a:br>
              <a:rPr lang="ru-RU" sz="3200">
                <a:solidFill>
                  <a:srgbClr val="FFFF00"/>
                </a:solidFill>
              </a:rPr>
            </a:br>
            <a:r>
              <a:rPr lang="ru-RU" sz="3200">
                <a:solidFill>
                  <a:srgbClr val="FFFF00"/>
                </a:solidFill>
              </a:rPr>
              <a:t>(12 государств)</a:t>
            </a:r>
          </a:p>
        </p:txBody>
      </p:sp>
      <p:sp>
        <p:nvSpPr>
          <p:cNvPr id="34819" name="Rectangle 3"/>
          <p:cNvSpPr>
            <a:spLocks noGrp="1" noChangeArrowheads="1"/>
          </p:cNvSpPr>
          <p:nvPr>
            <p:ph type="body" idx="1"/>
          </p:nvPr>
        </p:nvSpPr>
        <p:spPr>
          <a:xfrm>
            <a:off x="179388" y="2133600"/>
            <a:ext cx="8964612" cy="4535488"/>
          </a:xfrm>
        </p:spPr>
        <p:txBody>
          <a:bodyPr/>
          <a:lstStyle/>
          <a:p>
            <a:pPr marL="609600" indent="-609600">
              <a:lnSpc>
                <a:spcPct val="90000"/>
              </a:lnSpc>
              <a:buFontTx/>
              <a:buAutoNum type="arabicParenR"/>
            </a:pPr>
            <a:r>
              <a:rPr lang="ru-RU" sz="2400"/>
              <a:t>Обязательство государств присоединиться к Всемирной конвенции</a:t>
            </a:r>
          </a:p>
          <a:p>
            <a:pPr marL="609600" indent="-609600">
              <a:lnSpc>
                <a:spcPct val="90000"/>
              </a:lnSpc>
              <a:buFontTx/>
              <a:buAutoNum type="arabicParenR"/>
            </a:pPr>
            <a:r>
              <a:rPr lang="ru-RU" sz="2400"/>
              <a:t>Сроки охраны авторского права устанавливаются в соответствии с законодательством того государства-участника, которое предоставляет охрану, однако, оно не обязано обеспечивать охрану в течение срока более продолжительного, чем срок охраны, установленный в другом соответствующем государстве-участнике </a:t>
            </a:r>
          </a:p>
          <a:p>
            <a:pPr marL="609600" indent="-609600">
              <a:lnSpc>
                <a:spcPct val="90000"/>
              </a:lnSpc>
              <a:buFontTx/>
              <a:buAutoNum type="arabicParenR"/>
            </a:pPr>
            <a:r>
              <a:rPr lang="ru-RU" sz="2400"/>
              <a:t>Государства-участники обязались проводить совместную работу по борьбе с незаконным использованием объектов авторского права и смежных прав и через свои компетентные организации содействовать разработке конкретных программ и мероприятий </a:t>
            </a:r>
          </a:p>
          <a:p>
            <a:pPr marL="609600" indent="-609600">
              <a:lnSpc>
                <a:spcPct val="90000"/>
              </a:lnSpc>
              <a:buFontTx/>
              <a:buAutoNum type="arabicParenR"/>
            </a:pPr>
            <a:endParaRPr lang="ru-RU"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algn="ctr"/>
            <a:r>
              <a:rPr lang="ru-RU" sz="4000" dirty="0">
                <a:solidFill>
                  <a:srgbClr val="FFFF00"/>
                </a:solidFill>
              </a:rPr>
              <a:t>Общие принципы защиты прав на  изобретения и объекты </a:t>
            </a:r>
            <a:r>
              <a:rPr lang="ru-RU" sz="4000" dirty="0" smtClean="0">
                <a:solidFill>
                  <a:srgbClr val="FFFF00"/>
                </a:solidFill>
              </a:rPr>
              <a:t>индивидуализации</a:t>
            </a:r>
            <a:endParaRPr lang="ru-RU" sz="4000" dirty="0">
              <a:solidFill>
                <a:srgbClr val="FFFF00"/>
              </a:solidFill>
            </a:endParaRPr>
          </a:p>
        </p:txBody>
      </p:sp>
      <p:sp>
        <p:nvSpPr>
          <p:cNvPr id="26627" name="Rectangle 3"/>
          <p:cNvSpPr>
            <a:spLocks noGrp="1" noChangeArrowheads="1"/>
          </p:cNvSpPr>
          <p:nvPr>
            <p:ph type="body" idx="1"/>
          </p:nvPr>
        </p:nvSpPr>
        <p:spPr>
          <a:xfrm>
            <a:off x="457200" y="2133600"/>
            <a:ext cx="8229600" cy="4319588"/>
          </a:xfrm>
        </p:spPr>
        <p:txBody>
          <a:bodyPr/>
          <a:lstStyle/>
          <a:p>
            <a:pPr marL="609600" indent="-609600">
              <a:lnSpc>
                <a:spcPct val="90000"/>
              </a:lnSpc>
              <a:buFontTx/>
              <a:buNone/>
            </a:pPr>
            <a:r>
              <a:rPr lang="ru-RU" sz="2800" dirty="0"/>
              <a:t>Права на </a:t>
            </a:r>
            <a:r>
              <a:rPr lang="ru-RU" sz="2800" dirty="0" smtClean="0"/>
              <a:t>изобретения, </a:t>
            </a:r>
            <a:r>
              <a:rPr lang="ru-RU" sz="2800" dirty="0"/>
              <a:t>возникшие на территории одного государства, подлежат защите на территории другого при следующих условиях:</a:t>
            </a:r>
          </a:p>
          <a:p>
            <a:pPr marL="609600" indent="-609600">
              <a:lnSpc>
                <a:spcPct val="90000"/>
              </a:lnSpc>
              <a:buFontTx/>
              <a:buNone/>
            </a:pPr>
            <a:r>
              <a:rPr lang="ru-RU" sz="2800" dirty="0"/>
              <a:t>1) наличия соответствующего международного договора между этими государствами </a:t>
            </a:r>
            <a:r>
              <a:rPr lang="ru-RU" sz="4000" dirty="0">
                <a:solidFill>
                  <a:srgbClr val="FFFF00"/>
                </a:solidFill>
              </a:rPr>
              <a:t>и</a:t>
            </a:r>
          </a:p>
          <a:p>
            <a:pPr marL="609600" indent="-609600">
              <a:lnSpc>
                <a:spcPct val="90000"/>
              </a:lnSpc>
              <a:buFontTx/>
              <a:buNone/>
            </a:pPr>
            <a:r>
              <a:rPr lang="ru-RU" sz="2800" dirty="0"/>
              <a:t>2) регистрации таких прав в установленном порядке на территории того государства, где испрашивается защита, в соответствии с международными договорами</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algn="ctr"/>
            <a:r>
              <a:rPr lang="ru-RU" sz="4000">
                <a:solidFill>
                  <a:srgbClr val="FFFF00"/>
                </a:solidFill>
              </a:rPr>
              <a:t>Основные международные договоры в области патентного права</a:t>
            </a:r>
          </a:p>
        </p:txBody>
      </p:sp>
      <p:sp>
        <p:nvSpPr>
          <p:cNvPr id="27651" name="Rectangle 3"/>
          <p:cNvSpPr>
            <a:spLocks noGrp="1" noChangeArrowheads="1"/>
          </p:cNvSpPr>
          <p:nvPr>
            <p:ph type="body" idx="1"/>
          </p:nvPr>
        </p:nvSpPr>
        <p:spPr>
          <a:xfrm>
            <a:off x="468313" y="2133600"/>
            <a:ext cx="8229600" cy="4114800"/>
          </a:xfrm>
        </p:spPr>
        <p:txBody>
          <a:bodyPr/>
          <a:lstStyle/>
          <a:p>
            <a:pPr marL="609600" indent="-609600">
              <a:buFontTx/>
              <a:buAutoNum type="arabicParenR"/>
            </a:pPr>
            <a:r>
              <a:rPr lang="ru-RU"/>
              <a:t>Договор о патентной кооперации от 19 июня 1970 г. ( в ред. от 3.10.2001 г.) </a:t>
            </a:r>
          </a:p>
          <a:p>
            <a:pPr marL="609600" indent="-609600">
              <a:buFontTx/>
              <a:buAutoNum type="arabicParenR"/>
            </a:pPr>
            <a:r>
              <a:rPr lang="ru-RU"/>
              <a:t>Евразийская патентная конвенция от </a:t>
            </a:r>
          </a:p>
          <a:p>
            <a:pPr marL="609600" indent="-609600">
              <a:buFontTx/>
              <a:buNone/>
            </a:pPr>
            <a:r>
              <a:rPr lang="ru-RU"/>
              <a:t> 9 сентября 1994 г.</a:t>
            </a:r>
          </a:p>
          <a:p>
            <a:pPr marL="609600" indent="-609600">
              <a:buFontTx/>
              <a:buNone/>
            </a:pPr>
            <a:endParaRPr lang="ru-RU">
              <a:solidFill>
                <a:schemeClr val="hlink"/>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lgn="ctr"/>
            <a:r>
              <a:rPr lang="ru-RU" sz="3200">
                <a:solidFill>
                  <a:srgbClr val="FFFF00"/>
                </a:solidFill>
              </a:rPr>
              <a:t>Договор о патентной кооперации от 19 июня 1970 г. ( в ред. от 3.10.2001 г.)</a:t>
            </a:r>
            <a:r>
              <a:rPr lang="ru-RU" sz="3200"/>
              <a:t> </a:t>
            </a:r>
            <a:br>
              <a:rPr lang="ru-RU" sz="3200"/>
            </a:br>
            <a:r>
              <a:rPr lang="ru-RU" sz="3200">
                <a:solidFill>
                  <a:srgbClr val="FFFF00"/>
                </a:solidFill>
              </a:rPr>
              <a:t>128 государств</a:t>
            </a:r>
            <a:br>
              <a:rPr lang="ru-RU" sz="3200">
                <a:solidFill>
                  <a:srgbClr val="FFFF00"/>
                </a:solidFill>
              </a:rPr>
            </a:br>
            <a:endParaRPr lang="ru-RU" sz="3200">
              <a:solidFill>
                <a:srgbClr val="FFFF00"/>
              </a:solidFill>
            </a:endParaRPr>
          </a:p>
        </p:txBody>
      </p:sp>
      <p:sp>
        <p:nvSpPr>
          <p:cNvPr id="36867" name="Rectangle 3"/>
          <p:cNvSpPr>
            <a:spLocks noGrp="1" noChangeArrowheads="1"/>
          </p:cNvSpPr>
          <p:nvPr>
            <p:ph type="body" idx="1"/>
          </p:nvPr>
        </p:nvSpPr>
        <p:spPr>
          <a:xfrm>
            <a:off x="457200" y="1905000"/>
            <a:ext cx="8229600" cy="4692650"/>
          </a:xfrm>
        </p:spPr>
        <p:txBody>
          <a:bodyPr/>
          <a:lstStyle/>
          <a:p>
            <a:pPr marL="609600" indent="-609600">
              <a:lnSpc>
                <a:spcPct val="90000"/>
              </a:lnSpc>
              <a:buFontTx/>
              <a:buAutoNum type="arabicParenR"/>
            </a:pPr>
            <a:r>
              <a:rPr lang="ru-RU" sz="2400"/>
              <a:t>Предназначен для того, чтобы «упростить и сделать более экономичным получение охраны изобретений, когда такая охрана испрашивается в нескольких странах» Международная заявка подается в одном государстве. Заявка на международную регистрацию передается во Всемирную организацию интеллектуальной собственности. </a:t>
            </a:r>
          </a:p>
          <a:p>
            <a:pPr marL="609600" indent="-609600">
              <a:lnSpc>
                <a:spcPct val="90000"/>
              </a:lnSpc>
              <a:buFontTx/>
              <a:buAutoNum type="arabicParenR"/>
            </a:pPr>
            <a:r>
              <a:rPr lang="ru-RU" sz="2400"/>
              <a:t>не предусматривает выдачу «международного патента», поскольку такого не существует, и выдача патента является прерогативой каждого национального или регионального органа власти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algn="ctr"/>
            <a:r>
              <a:rPr lang="ru-RU" sz="3600">
                <a:solidFill>
                  <a:srgbClr val="FFFF00"/>
                </a:solidFill>
              </a:rPr>
              <a:t>Евразийская патентная конвенция от </a:t>
            </a:r>
            <a:br>
              <a:rPr lang="ru-RU" sz="3600">
                <a:solidFill>
                  <a:srgbClr val="FFFF00"/>
                </a:solidFill>
              </a:rPr>
            </a:br>
            <a:r>
              <a:rPr lang="ru-RU" sz="3600">
                <a:solidFill>
                  <a:srgbClr val="FFFF00"/>
                </a:solidFill>
              </a:rPr>
              <a:t> 9 сентября 1994 г.</a:t>
            </a:r>
            <a:br>
              <a:rPr lang="ru-RU" sz="3600">
                <a:solidFill>
                  <a:srgbClr val="FFFF00"/>
                </a:solidFill>
              </a:rPr>
            </a:br>
            <a:r>
              <a:rPr lang="ru-RU" sz="3600">
                <a:solidFill>
                  <a:srgbClr val="FFFF00"/>
                </a:solidFill>
              </a:rPr>
              <a:t>(9 государств)</a:t>
            </a:r>
          </a:p>
        </p:txBody>
      </p:sp>
      <p:sp>
        <p:nvSpPr>
          <p:cNvPr id="37891" name="Rectangle 3"/>
          <p:cNvSpPr>
            <a:spLocks noGrp="1" noChangeArrowheads="1"/>
          </p:cNvSpPr>
          <p:nvPr>
            <p:ph type="body" idx="1"/>
          </p:nvPr>
        </p:nvSpPr>
        <p:spPr/>
        <p:txBody>
          <a:bodyPr/>
          <a:lstStyle/>
          <a:p>
            <a:pPr>
              <a:buFontTx/>
              <a:buNone/>
            </a:pPr>
            <a:endParaRPr lang="ru-RU"/>
          </a:p>
          <a:p>
            <a:pPr>
              <a:buFontTx/>
              <a:buNone/>
            </a:pPr>
            <a:r>
              <a:rPr lang="ru-RU"/>
              <a:t>1) Предусматривает получение единого патента на изобретение</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algn="ctr"/>
            <a:r>
              <a:rPr lang="ru-RU" sz="4000" dirty="0">
                <a:solidFill>
                  <a:srgbClr val="FFFF00"/>
                </a:solidFill>
              </a:rPr>
              <a:t>Основные международные договоры в области права </a:t>
            </a:r>
            <a:r>
              <a:rPr lang="ru-RU" sz="4000" dirty="0" smtClean="0">
                <a:solidFill>
                  <a:srgbClr val="FFFF00"/>
                </a:solidFill>
              </a:rPr>
              <a:t>на средства индивидуализации</a:t>
            </a:r>
            <a:endParaRPr lang="ru-RU" sz="4000" dirty="0">
              <a:solidFill>
                <a:srgbClr val="FFFF00"/>
              </a:solidFill>
            </a:endParaRPr>
          </a:p>
        </p:txBody>
      </p:sp>
      <p:sp>
        <p:nvSpPr>
          <p:cNvPr id="28675" name="Rectangle 3"/>
          <p:cNvSpPr>
            <a:spLocks noGrp="1" noChangeArrowheads="1"/>
          </p:cNvSpPr>
          <p:nvPr>
            <p:ph type="body" idx="1"/>
          </p:nvPr>
        </p:nvSpPr>
        <p:spPr>
          <a:xfrm>
            <a:off x="457200" y="1905000"/>
            <a:ext cx="8229600" cy="4619625"/>
          </a:xfrm>
        </p:spPr>
        <p:txBody>
          <a:bodyPr/>
          <a:lstStyle/>
          <a:p>
            <a:pPr marL="609600" indent="-609600">
              <a:buFontTx/>
              <a:buNone/>
            </a:pPr>
            <a:r>
              <a:rPr lang="ru-RU" dirty="0"/>
              <a:t>1) Парижская конвенция по охране промышленной собственности от 20 марта 1883 г. (в ред. 2.10.1979 г.)</a:t>
            </a:r>
          </a:p>
          <a:p>
            <a:pPr marL="609600" indent="-609600">
              <a:buFontTx/>
              <a:buNone/>
            </a:pPr>
            <a:r>
              <a:rPr lang="ru-RU" dirty="0"/>
              <a:t>2) Мадридское соглашение о международной регистрации знаков от 14 апреля 1891 г.</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algn="ctr"/>
            <a:r>
              <a:rPr lang="ru-RU" sz="2800">
                <a:solidFill>
                  <a:srgbClr val="FFFF00"/>
                </a:solidFill>
              </a:rPr>
              <a:t>Парижская конвенция по охране промышленной собственности от 20 марта 1883 г. </a:t>
            </a:r>
            <a:br>
              <a:rPr lang="ru-RU" sz="2800">
                <a:solidFill>
                  <a:srgbClr val="FFFF00"/>
                </a:solidFill>
              </a:rPr>
            </a:br>
            <a:r>
              <a:rPr lang="ru-RU" sz="2800">
                <a:solidFill>
                  <a:srgbClr val="FFFF00"/>
                </a:solidFill>
              </a:rPr>
              <a:t>(в ред. 2.10.1979 г.)</a:t>
            </a:r>
            <a:br>
              <a:rPr lang="ru-RU" sz="2800">
                <a:solidFill>
                  <a:srgbClr val="FFFF00"/>
                </a:solidFill>
              </a:rPr>
            </a:br>
            <a:r>
              <a:rPr lang="ru-RU" sz="2800">
                <a:solidFill>
                  <a:srgbClr val="FFFF00"/>
                </a:solidFill>
              </a:rPr>
              <a:t>- 170 государств</a:t>
            </a:r>
          </a:p>
        </p:txBody>
      </p:sp>
      <p:sp>
        <p:nvSpPr>
          <p:cNvPr id="38915" name="Rectangle 3"/>
          <p:cNvSpPr>
            <a:spLocks noGrp="1" noChangeArrowheads="1"/>
          </p:cNvSpPr>
          <p:nvPr>
            <p:ph type="body" idx="1"/>
          </p:nvPr>
        </p:nvSpPr>
        <p:spPr>
          <a:xfrm>
            <a:off x="0" y="1905000"/>
            <a:ext cx="9144000" cy="4764088"/>
          </a:xfrm>
        </p:spPr>
        <p:txBody>
          <a:bodyPr/>
          <a:lstStyle/>
          <a:p>
            <a:pPr marL="609600" indent="-609600">
              <a:buFontTx/>
              <a:buAutoNum type="arabicParenR"/>
            </a:pPr>
            <a:r>
              <a:rPr lang="ru-RU" dirty="0"/>
              <a:t>устанавливает национальный режим для граждан участников договора,</a:t>
            </a:r>
          </a:p>
          <a:p>
            <a:pPr marL="609600" indent="-609600">
              <a:buFontTx/>
              <a:buAutoNum type="arabicParenR"/>
            </a:pPr>
            <a:r>
              <a:rPr lang="ru-RU" dirty="0"/>
              <a:t>устанавливает правило «конвенционного </a:t>
            </a:r>
            <a:r>
              <a:rPr lang="ru-RU" dirty="0" smtClean="0"/>
              <a:t>приоритета».</a:t>
            </a:r>
            <a:endParaRPr lang="ru-RU" dirty="0">
              <a:effectLst/>
            </a:endParaRPr>
          </a:p>
          <a:p>
            <a:pPr marL="609600" indent="-609600">
              <a:buFontTx/>
              <a:buAutoNum type="arabicParenR"/>
            </a:pP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23850" y="292100"/>
            <a:ext cx="8362950" cy="2632075"/>
          </a:xfrm>
        </p:spPr>
        <p:txBody>
          <a:bodyPr>
            <a:normAutofit fontScale="90000"/>
          </a:bodyPr>
          <a:lstStyle/>
          <a:p>
            <a:pPr algn="ctr"/>
            <a:r>
              <a:rPr lang="ru-RU" sz="3600">
                <a:solidFill>
                  <a:srgbClr val="FFFF00"/>
                </a:solidFill>
              </a:rPr>
              <a:t>Мадридское соглашение о международной регистрации знаков от 14 апреля 1891 г.</a:t>
            </a:r>
            <a:br>
              <a:rPr lang="ru-RU" sz="3600">
                <a:solidFill>
                  <a:srgbClr val="FFFF00"/>
                </a:solidFill>
              </a:rPr>
            </a:br>
            <a:r>
              <a:rPr lang="ru-RU" sz="3600">
                <a:solidFill>
                  <a:srgbClr val="FFFF00"/>
                </a:solidFill>
              </a:rPr>
              <a:t>(в ред.от 14.07.1967 г.) </a:t>
            </a:r>
            <a:br>
              <a:rPr lang="ru-RU" sz="3600">
                <a:solidFill>
                  <a:srgbClr val="FFFF00"/>
                </a:solidFill>
              </a:rPr>
            </a:br>
            <a:r>
              <a:rPr lang="ru-RU" sz="3600">
                <a:solidFill>
                  <a:srgbClr val="FFFF00"/>
                </a:solidFill>
              </a:rPr>
              <a:t>53 государства</a:t>
            </a:r>
          </a:p>
        </p:txBody>
      </p:sp>
      <p:sp>
        <p:nvSpPr>
          <p:cNvPr id="39939" name="Rectangle 3"/>
          <p:cNvSpPr>
            <a:spLocks noGrp="1" noChangeArrowheads="1"/>
          </p:cNvSpPr>
          <p:nvPr>
            <p:ph type="body" idx="1"/>
          </p:nvPr>
        </p:nvSpPr>
        <p:spPr>
          <a:xfrm>
            <a:off x="457200" y="2708275"/>
            <a:ext cx="8229600" cy="3311525"/>
          </a:xfrm>
        </p:spPr>
        <p:txBody>
          <a:bodyPr/>
          <a:lstStyle/>
          <a:p>
            <a:pPr>
              <a:buFontTx/>
              <a:buNone/>
            </a:pPr>
            <a:endParaRPr lang="ru-RU"/>
          </a:p>
          <a:p>
            <a:pPr>
              <a:buFontTx/>
              <a:buNone/>
            </a:pPr>
            <a:r>
              <a:rPr lang="ru-RU"/>
              <a:t>1) Предусматривает возможность регистрации товарного знака в специальном бюро в г.Женева без регистрации его в каждом из государств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a:r>
              <a:rPr lang="ru-RU">
                <a:solidFill>
                  <a:srgbClr val="FFFF00"/>
                </a:solidFill>
              </a:rPr>
              <a:t>Двусторонние договоры</a:t>
            </a:r>
          </a:p>
        </p:txBody>
      </p:sp>
      <p:sp>
        <p:nvSpPr>
          <p:cNvPr id="29699" name="Rectangle 3"/>
          <p:cNvSpPr>
            <a:spLocks noGrp="1" noChangeArrowheads="1"/>
          </p:cNvSpPr>
          <p:nvPr>
            <p:ph type="body" idx="1"/>
          </p:nvPr>
        </p:nvSpPr>
        <p:spPr/>
        <p:txBody>
          <a:bodyPr/>
          <a:lstStyle/>
          <a:p>
            <a:pPr>
              <a:buFontTx/>
              <a:buNone/>
            </a:pPr>
            <a:r>
              <a:rPr lang="ru-RU"/>
              <a:t>Соглашение</a:t>
            </a:r>
            <a:r>
              <a:rPr lang="ru-RU" b="1"/>
              <a:t> </a:t>
            </a:r>
            <a:r>
              <a:rPr lang="ru-RU"/>
              <a:t>между Правительством РФ и Правительством КНР в области охраны прав интеллектуальной собственности от 25 апреля 1996 г.</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algn="ctr"/>
            <a:r>
              <a:rPr lang="ru-RU" sz="2400">
                <a:solidFill>
                  <a:srgbClr val="FFFF00"/>
                </a:solidFill>
              </a:rPr>
              <a:t>Соглашение</a:t>
            </a:r>
            <a:r>
              <a:rPr lang="ru-RU" sz="2400" b="1">
                <a:solidFill>
                  <a:srgbClr val="FFFF00"/>
                </a:solidFill>
              </a:rPr>
              <a:t> </a:t>
            </a:r>
            <a:r>
              <a:rPr lang="ru-RU" sz="2400">
                <a:solidFill>
                  <a:srgbClr val="FFFF00"/>
                </a:solidFill>
              </a:rPr>
              <a:t>между</a:t>
            </a:r>
            <a:r>
              <a:rPr lang="ru-RU" sz="3200"/>
              <a:t> </a:t>
            </a:r>
            <a:r>
              <a:rPr lang="ru-RU" sz="2400">
                <a:solidFill>
                  <a:srgbClr val="FFFF00"/>
                </a:solidFill>
              </a:rPr>
              <a:t>Правительством РФ и Правительством КНР в области охраны прав интеллектуальной собственности от 25 апреля 1996 г</a:t>
            </a:r>
            <a:r>
              <a:rPr lang="ru-RU" sz="3200">
                <a:solidFill>
                  <a:srgbClr val="FFFF00"/>
                </a:solidFill>
              </a:rPr>
              <a:t>.</a:t>
            </a:r>
            <a:br>
              <a:rPr lang="ru-RU" sz="3200">
                <a:solidFill>
                  <a:srgbClr val="FFFF00"/>
                </a:solidFill>
              </a:rPr>
            </a:br>
            <a:endParaRPr lang="ru-RU" sz="3200">
              <a:solidFill>
                <a:srgbClr val="FFFF00"/>
              </a:solidFill>
            </a:endParaRPr>
          </a:p>
        </p:txBody>
      </p:sp>
      <p:sp>
        <p:nvSpPr>
          <p:cNvPr id="41987" name="Rectangle 3"/>
          <p:cNvSpPr>
            <a:spLocks noGrp="1" noChangeArrowheads="1"/>
          </p:cNvSpPr>
          <p:nvPr>
            <p:ph type="body" idx="1"/>
          </p:nvPr>
        </p:nvSpPr>
        <p:spPr>
          <a:xfrm>
            <a:off x="457200" y="1412875"/>
            <a:ext cx="8229600" cy="5256213"/>
          </a:xfrm>
        </p:spPr>
        <p:txBody>
          <a:bodyPr/>
          <a:lstStyle/>
          <a:p>
            <a:pPr>
              <a:lnSpc>
                <a:spcPct val="90000"/>
              </a:lnSpc>
            </a:pPr>
            <a:r>
              <a:rPr lang="ru-RU" sz="2400"/>
              <a:t>согласование вопросов, связанных с охраной прав интеллектуальной собственности, а также содействие подписанию конкретных соглашений между соответствующими органами и организациями обоих государств о сотрудничестве в охране прав интеллектуальной собственности в области науки и техники, патентов, товарных знаков, авторского права и в других областях;</a:t>
            </a:r>
          </a:p>
          <a:p>
            <a:pPr>
              <a:lnSpc>
                <a:spcPct val="90000"/>
              </a:lnSpc>
            </a:pPr>
            <a:r>
              <a:rPr lang="ru-RU" sz="2400"/>
              <a:t>обмен информацией о законодательстве в области интеллектуальной собственности;</a:t>
            </a:r>
          </a:p>
          <a:p>
            <a:pPr>
              <a:lnSpc>
                <a:spcPct val="90000"/>
              </a:lnSpc>
            </a:pPr>
            <a:r>
              <a:rPr lang="ru-RU" sz="2400"/>
              <a:t>обмен патентной информацией, а также опытом ее обработки и использования;</a:t>
            </a:r>
          </a:p>
          <a:p>
            <a:pPr>
              <a:lnSpc>
                <a:spcPct val="90000"/>
              </a:lnSpc>
            </a:pPr>
            <a:r>
              <a:rPr lang="ru-RU" sz="2400"/>
              <a:t>обмен опытом и обсуждение возможностей унификации процедур экспертизы объектов промышленной собственности;</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50825" y="188913"/>
            <a:ext cx="8435975" cy="1944687"/>
          </a:xfrm>
        </p:spPr>
        <p:txBody>
          <a:bodyPr>
            <a:normAutofit fontScale="90000"/>
          </a:bodyPr>
          <a:lstStyle/>
          <a:p>
            <a:pPr algn="ctr"/>
            <a:r>
              <a:rPr lang="ru-RU" sz="3200">
                <a:solidFill>
                  <a:srgbClr val="FFFF00"/>
                </a:solidFill>
              </a:rPr>
              <a:t>Соглашение</a:t>
            </a:r>
            <a:r>
              <a:rPr lang="ru-RU" sz="3200" b="1">
                <a:solidFill>
                  <a:srgbClr val="FFFF00"/>
                </a:solidFill>
              </a:rPr>
              <a:t> </a:t>
            </a:r>
            <a:r>
              <a:rPr lang="ru-RU" sz="3200">
                <a:solidFill>
                  <a:srgbClr val="FFFF00"/>
                </a:solidFill>
              </a:rPr>
              <a:t>между</a:t>
            </a:r>
            <a:r>
              <a:rPr lang="ru-RU" sz="4000"/>
              <a:t> </a:t>
            </a:r>
            <a:r>
              <a:rPr lang="ru-RU" sz="3200">
                <a:solidFill>
                  <a:srgbClr val="FFFF00"/>
                </a:solidFill>
              </a:rPr>
              <a:t>Правительством РФ и Правительством КНР в области охраны прав интеллектуальной собственности от 25 апреля 1996 г.</a:t>
            </a:r>
            <a:br>
              <a:rPr lang="ru-RU" sz="3200">
                <a:solidFill>
                  <a:srgbClr val="FFFF00"/>
                </a:solidFill>
              </a:rPr>
            </a:br>
            <a:endParaRPr lang="ru-RU" sz="3200">
              <a:solidFill>
                <a:srgbClr val="FFFF00"/>
              </a:solidFill>
            </a:endParaRPr>
          </a:p>
        </p:txBody>
      </p:sp>
      <p:sp>
        <p:nvSpPr>
          <p:cNvPr id="40963" name="Rectangle 3"/>
          <p:cNvSpPr>
            <a:spLocks noGrp="1" noChangeArrowheads="1"/>
          </p:cNvSpPr>
          <p:nvPr>
            <p:ph type="body" idx="1"/>
          </p:nvPr>
        </p:nvSpPr>
        <p:spPr>
          <a:xfrm>
            <a:off x="250825" y="2133600"/>
            <a:ext cx="8642350" cy="4535488"/>
          </a:xfrm>
        </p:spPr>
        <p:txBody>
          <a:bodyPr/>
          <a:lstStyle/>
          <a:p>
            <a:pPr marL="609600" indent="-609600">
              <a:lnSpc>
                <a:spcPct val="80000"/>
              </a:lnSpc>
            </a:pPr>
            <a:r>
              <a:rPr lang="ru-RU" sz="2000"/>
              <a:t>подготовку и повышение профессиональной квалификации кадров в области охраны прав интеллектуальной собственности, обмен опытом этой работы;</a:t>
            </a:r>
          </a:p>
          <a:p>
            <a:pPr marL="609600" indent="-609600">
              <a:lnSpc>
                <a:spcPct val="80000"/>
              </a:lnSpc>
            </a:pPr>
            <a:r>
              <a:rPr lang="ru-RU" sz="2000"/>
              <a:t>обмен опытом международного сотрудничества и информацией относительно участия каждой из Сторон в многосторонних международных договорах по охране прав интеллектуальной собственности, а также относительно реализации этих договоров;</a:t>
            </a:r>
          </a:p>
          <a:p>
            <a:pPr marL="609600" indent="-609600">
              <a:lnSpc>
                <a:spcPct val="80000"/>
              </a:lnSpc>
            </a:pPr>
            <a:r>
              <a:rPr lang="ru-RU" sz="2000"/>
              <a:t>регулярный обмен информацией о состоянии торгово - экономического и научно-технического сотрудничества между двумя странами, особенно информацией по вопросам передачи технологий, способствующий непрерывному развитию и расширению передачи технологий;</a:t>
            </a:r>
          </a:p>
          <a:p>
            <a:pPr marL="609600" indent="-609600">
              <a:lnSpc>
                <a:spcPct val="80000"/>
              </a:lnSpc>
            </a:pPr>
            <a:r>
              <a:rPr lang="ru-RU" sz="2000"/>
              <a:t>организацию выставок, включающих тематику, связанную с интеллектуальной собственностью, а также семинаров и совещаний по вопросам технического обмена и охраны прав интеллектуальной собственности</a:t>
            </a:r>
          </a:p>
          <a:p>
            <a:pPr marL="609600" indent="-609600">
              <a:lnSpc>
                <a:spcPct val="80000"/>
              </a:lnSpc>
              <a:buFontTx/>
              <a:buAutoNum type="arabicParenR"/>
            </a:pPr>
            <a:endParaRPr lang="ru-RU" sz="20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57158" y="1928802"/>
            <a:ext cx="8443914" cy="1500198"/>
          </a:xfrm>
        </p:spPr>
        <p:txBody>
          <a:bodyPr>
            <a:noAutofit/>
          </a:bodyPr>
          <a:lstStyle/>
          <a:p>
            <a:r>
              <a:rPr lang="ru-RU" sz="3600" dirty="0" smtClean="0">
                <a:solidFill>
                  <a:srgbClr val="FFFF00"/>
                </a:solidFill>
              </a:rPr>
              <a:t>3 Внешнеэкономические договоры по передаче исключительных прав на объекты интеллектуальной собственности</a:t>
            </a:r>
            <a:endParaRPr lang="ru-RU" sz="3600"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7158" y="609600"/>
            <a:ext cx="8329642" cy="1176326"/>
          </a:xfrm>
        </p:spPr>
        <p:txBody>
          <a:bodyPr/>
          <a:lstStyle/>
          <a:p>
            <a:pPr algn="ctr"/>
            <a:r>
              <a:rPr lang="ru-RU" dirty="0" smtClean="0">
                <a:solidFill>
                  <a:srgbClr val="FFFF00"/>
                </a:solidFill>
              </a:rPr>
              <a:t>Договор об отчуждении исключительных прав</a:t>
            </a:r>
            <a:endParaRPr lang="ru-RU" dirty="0">
              <a:solidFill>
                <a:srgbClr val="FFFF00"/>
              </a:solidFill>
            </a:endParaRPr>
          </a:p>
        </p:txBody>
      </p:sp>
      <p:sp>
        <p:nvSpPr>
          <p:cNvPr id="4" name="Текст 3"/>
          <p:cNvSpPr>
            <a:spLocks noGrp="1"/>
          </p:cNvSpPr>
          <p:nvPr>
            <p:ph type="body" idx="1"/>
          </p:nvPr>
        </p:nvSpPr>
        <p:spPr>
          <a:xfrm>
            <a:off x="500034" y="2000240"/>
            <a:ext cx="8186766" cy="4572032"/>
          </a:xfrm>
        </p:spPr>
        <p:txBody>
          <a:bodyPr/>
          <a:lstStyle/>
          <a:p>
            <a:pPr algn="ctr"/>
            <a:r>
              <a:rPr lang="ru-RU" dirty="0" smtClean="0"/>
              <a:t>одна сторона (правообладатель) передает или обязуется передать принадлежащее ей исключительное право </a:t>
            </a:r>
          </a:p>
          <a:p>
            <a:pPr algn="ctr"/>
            <a:r>
              <a:rPr lang="ru-RU" dirty="0" smtClean="0"/>
              <a:t>на результат интеллектуальной деятельности </a:t>
            </a:r>
          </a:p>
          <a:p>
            <a:pPr algn="ctr"/>
            <a:r>
              <a:rPr lang="ru-RU" dirty="0" smtClean="0"/>
              <a:t>или на средство индивидуализации в полном объеме </a:t>
            </a:r>
          </a:p>
          <a:p>
            <a:pPr algn="ctr"/>
            <a:r>
              <a:rPr lang="ru-RU" dirty="0" smtClean="0"/>
              <a:t>другой стороне (приобретателю).</a:t>
            </a:r>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7166"/>
            <a:ext cx="8258204" cy="890574"/>
          </a:xfrm>
        </p:spPr>
        <p:txBody>
          <a:bodyPr/>
          <a:lstStyle/>
          <a:p>
            <a:pPr algn="ctr"/>
            <a:r>
              <a:rPr lang="ru-RU" dirty="0" smtClean="0">
                <a:solidFill>
                  <a:srgbClr val="FFFF00"/>
                </a:solidFill>
              </a:rPr>
              <a:t>Лицензионный договор</a:t>
            </a:r>
            <a:endParaRPr lang="ru-RU" dirty="0">
              <a:solidFill>
                <a:srgbClr val="FFFF00"/>
              </a:solidFill>
            </a:endParaRPr>
          </a:p>
        </p:txBody>
      </p:sp>
      <p:sp>
        <p:nvSpPr>
          <p:cNvPr id="3" name="Текст 2"/>
          <p:cNvSpPr>
            <a:spLocks noGrp="1"/>
          </p:cNvSpPr>
          <p:nvPr>
            <p:ph type="body" idx="1"/>
          </p:nvPr>
        </p:nvSpPr>
        <p:spPr>
          <a:xfrm>
            <a:off x="357158" y="1785926"/>
            <a:ext cx="8329642" cy="4786346"/>
          </a:xfrm>
        </p:spPr>
        <p:txBody>
          <a:bodyPr>
            <a:normAutofit/>
          </a:bodyPr>
          <a:lstStyle/>
          <a:p>
            <a:pPr algn="ctr"/>
            <a:r>
              <a:rPr lang="ru-RU" sz="2400" dirty="0" smtClean="0"/>
              <a:t>одна сторона - обладатель исключительного права на результат интеллектуальной деятельности или на средство индивидуализации (лицензиар) </a:t>
            </a:r>
          </a:p>
          <a:p>
            <a:pPr algn="ctr"/>
            <a:r>
              <a:rPr lang="ru-RU" sz="2400" dirty="0" smtClean="0"/>
              <a:t>предоставляет или обязуется предоставить другой стороне (лицензиату) право использования такого результата или такого средства в предусмотренных договором пределах</a:t>
            </a:r>
            <a:endParaRPr lang="ru-RU"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390640"/>
          </a:xfrm>
        </p:spPr>
        <p:txBody>
          <a:bodyPr/>
          <a:lstStyle/>
          <a:p>
            <a:pPr algn="ctr"/>
            <a:r>
              <a:rPr lang="ru-RU" dirty="0" smtClean="0">
                <a:solidFill>
                  <a:srgbClr val="FFFF00"/>
                </a:solidFill>
              </a:rPr>
              <a:t>Договор коммерческой концессии</a:t>
            </a:r>
            <a:endParaRPr lang="ru-RU" dirty="0">
              <a:solidFill>
                <a:srgbClr val="FFFF00"/>
              </a:solidFill>
            </a:endParaRPr>
          </a:p>
        </p:txBody>
      </p:sp>
      <p:sp>
        <p:nvSpPr>
          <p:cNvPr id="3" name="Текст 2"/>
          <p:cNvSpPr>
            <a:spLocks noGrp="1"/>
          </p:cNvSpPr>
          <p:nvPr>
            <p:ph type="body" idx="1"/>
          </p:nvPr>
        </p:nvSpPr>
        <p:spPr>
          <a:xfrm>
            <a:off x="500034" y="2143116"/>
            <a:ext cx="8186766" cy="4500594"/>
          </a:xfrm>
        </p:spPr>
        <p:txBody>
          <a:bodyPr/>
          <a:lstStyle/>
          <a:p>
            <a:pPr algn="ctr"/>
            <a:r>
              <a:rPr lang="ru-RU" dirty="0" smtClean="0"/>
              <a:t>одна сторона (правообладатель) обязуется предоставить другой стороне (пользователю) за вознаграждение на срок или без указания срока право использовать в предпринимательской деятельности пользователя комплекс исключительных прав, принадлежащих правообладателю, в том числе право:</a:t>
            </a:r>
            <a:br>
              <a:rPr lang="ru-RU" dirty="0" smtClean="0"/>
            </a:br>
            <a:r>
              <a:rPr lang="ru-RU" dirty="0" smtClean="0"/>
              <a:t>на фирменное наименование и (или) коммерческое обозначение пра­вообладателя;</a:t>
            </a:r>
            <a:br>
              <a:rPr lang="ru-RU" dirty="0" smtClean="0"/>
            </a:br>
            <a:r>
              <a:rPr lang="ru-RU" dirty="0" smtClean="0"/>
              <a:t>охраняемую коммерческую информацию;</a:t>
            </a:r>
            <a:br>
              <a:rPr lang="ru-RU" dirty="0" smtClean="0"/>
            </a:br>
            <a:r>
              <a:rPr lang="ru-RU" dirty="0" smtClean="0"/>
              <a:t>другие предусмотренные договором объекты исключительных прав - то­варный знак, знак обслуживания и т. д. </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82726"/>
          </a:xfrm>
        </p:spPr>
        <p:txBody>
          <a:bodyPr>
            <a:normAutofit/>
          </a:bodyPr>
          <a:lstStyle/>
          <a:p>
            <a:r>
              <a:rPr lang="ru-RU" dirty="0" smtClean="0">
                <a:solidFill>
                  <a:srgbClr val="FFFF00"/>
                </a:solidFill>
              </a:rPr>
              <a:t>Договор коммерческой концессии = </a:t>
            </a:r>
            <a:r>
              <a:rPr lang="ru-RU" dirty="0" err="1" smtClean="0">
                <a:solidFill>
                  <a:srgbClr val="FFFF00"/>
                </a:solidFill>
              </a:rPr>
              <a:t>франчайзинг</a:t>
            </a:r>
            <a:endParaRPr lang="ru-RU" dirty="0">
              <a:solidFill>
                <a:srgbClr val="FFFF00"/>
              </a:solidFill>
            </a:endParaRPr>
          </a:p>
        </p:txBody>
      </p:sp>
      <p:pic>
        <p:nvPicPr>
          <p:cNvPr id="4098" name="Picture 2"/>
          <p:cNvPicPr>
            <a:picLocks noGrp="1" noChangeAspect="1" noChangeArrowheads="1"/>
          </p:cNvPicPr>
          <p:nvPr>
            <p:ph idx="1"/>
          </p:nvPr>
        </p:nvPicPr>
        <p:blipFill>
          <a:blip r:embed="rId2"/>
          <a:srcRect/>
          <a:stretch>
            <a:fillRect/>
          </a:stretch>
        </p:blipFill>
        <p:spPr bwMode="auto">
          <a:xfrm>
            <a:off x="2190750" y="2478087"/>
            <a:ext cx="4762500" cy="2952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FF00"/>
                </a:solidFill>
              </a:rPr>
              <a:t>2009 г.</a:t>
            </a:r>
            <a:endParaRPr lang="ru-RU" dirty="0">
              <a:solidFill>
                <a:srgbClr val="FFFF00"/>
              </a:solidFill>
            </a:endParaRPr>
          </a:p>
        </p:txBody>
      </p:sp>
      <p:pic>
        <p:nvPicPr>
          <p:cNvPr id="3074" name="Picture 2"/>
          <p:cNvPicPr>
            <a:picLocks noGrp="1" noChangeAspect="1" noChangeArrowheads="1"/>
          </p:cNvPicPr>
          <p:nvPr>
            <p:ph idx="1"/>
          </p:nvPr>
        </p:nvPicPr>
        <p:blipFill>
          <a:blip r:embed="rId2"/>
          <a:srcRect/>
          <a:stretch>
            <a:fillRect/>
          </a:stretch>
        </p:blipFill>
        <p:spPr bwMode="auto">
          <a:xfrm>
            <a:off x="357158" y="1643026"/>
            <a:ext cx="8358246" cy="5214974"/>
          </a:xfrm>
          <a:prstGeom prst="rect">
            <a:avLst/>
          </a:prstGeom>
          <a:noFill/>
          <a:ln w="952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lstStyle/>
          <a:p>
            <a:r>
              <a:rPr lang="ru-RU" dirty="0" smtClean="0"/>
              <a:t>1. Предмет договора, т.е. то, что передается по договору. По договору коммерческой концессии передается </a:t>
            </a:r>
            <a:r>
              <a:rPr lang="ru-RU" b="1" u="sng" dirty="0" smtClean="0"/>
              <a:t>комплекс</a:t>
            </a:r>
            <a:r>
              <a:rPr lang="ru-RU" dirty="0" smtClean="0"/>
              <a:t> принадлежащих правообладателю исключительных прав, включающий право на товарный знак, знак обслуживания, а также права на другие предусмотренные договором объекты исключительных прав, в частности на коммерческое обозначение, секрет производства (ноу-хау). По лицензионному договору передаются </a:t>
            </a:r>
            <a:r>
              <a:rPr lang="ru-RU" b="1" u="sng" dirty="0" smtClean="0"/>
              <a:t>любые исключительные права</a:t>
            </a:r>
            <a:r>
              <a:rPr lang="ru-RU" dirty="0" smtClean="0"/>
              <a:t> на любые объекты интеллектуальной собственности.</a:t>
            </a:r>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lstStyle/>
          <a:p>
            <a:r>
              <a:rPr lang="ru-RU" dirty="0" smtClean="0"/>
              <a:t>2. Цель. По договору коммерческой концессии комплекс прав передается для использования в предпринимательской деятельности. Для лицензионного договора цель использования прав лицензиатом значения не имеет, хотя и может обозначаться в договоре.</a:t>
            </a:r>
          </a:p>
          <a:p>
            <a:r>
              <a:rPr lang="ru-RU" dirty="0" smtClean="0"/>
              <a:t>3. Стороны. Сторонами договора коммерческой концессии могут быть только коммерческие организации или индивидуальные предприниматели. Сторонами лицензионного договора могут быть любые лица.</a:t>
            </a:r>
          </a:p>
          <a:p>
            <a:r>
              <a:rPr lang="ru-RU" dirty="0" smtClean="0"/>
              <a:t>4. </a:t>
            </a:r>
            <a:r>
              <a:rPr lang="ru-RU" dirty="0" err="1" smtClean="0"/>
              <a:t>Возмездность</a:t>
            </a:r>
            <a:r>
              <a:rPr lang="ru-RU" dirty="0" smtClean="0"/>
              <a:t>. Договор коммерческой концессии может быть только возмездным. Лицензионный договор может быть и безвозмездным, если это прямо в нем предусмотрено.</a:t>
            </a:r>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lstStyle/>
          <a:p>
            <a:r>
              <a:rPr lang="ru-RU" dirty="0" smtClean="0"/>
              <a:t>5. Содержание (условия) договора: </a:t>
            </a:r>
          </a:p>
          <a:p>
            <a:r>
              <a:rPr lang="ru-RU" dirty="0" smtClean="0"/>
              <a:t>а) контроль деятельности лица, которому передаются права. По договору коммерческой концессии это обязанность правообладателя. И дело даже не в том, что от этого пострадает сам правообладатель, дело в том, что может быть введен в заблуждение потребитель, рассчитывая на приобретение товаров или услуг определенного качества. В свою очередь это подкрепляется обязанностью пользователя соблюдать все инструкции и указания правообладателя и предоставлять потребителям весь комплекс дополнительных услуг, которые бы они получали, если бы обратились непосредственно к правообладателю. Такое же положение в лицензионном договоре может быть предусмотрено по желанию сторон.</a:t>
            </a:r>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normAutofit fontScale="92500" lnSpcReduction="10000"/>
          </a:bodyPr>
          <a:lstStyle/>
          <a:p>
            <a:r>
              <a:rPr lang="ru-RU" dirty="0" smtClean="0"/>
              <a:t>б) обязательство не конкурировать на оговоренной территории. По договору коммерческой концессии правообладатель и пользователь могут не только оговорить территорию, на которой они не должны конкурировать друг с другом, но и ограничить право пользователя заключать подобные договоры с другими пользователями. В лицензионном договоре также может быть предусмотрено ограничение территории, в этом случае договор приобретает характер исключительной лицензии. Однако, что касается запрета заключать аналогичные лицензионные договоры с другими лицензиарами - такое условие в лицензионных договорах, как правило, не предусматривается.</a:t>
            </a:r>
          </a:p>
          <a:p>
            <a:r>
              <a:rPr lang="ru-RU" dirty="0" smtClean="0"/>
              <a:t>в)заключение </a:t>
            </a:r>
            <a:r>
              <a:rPr lang="ru-RU" dirty="0" err="1" smtClean="0"/>
              <a:t>сублицензионных</a:t>
            </a:r>
            <a:r>
              <a:rPr lang="ru-RU" dirty="0" smtClean="0"/>
              <a:t> и </a:t>
            </a:r>
            <a:r>
              <a:rPr lang="ru-RU" dirty="0" err="1" smtClean="0"/>
              <a:t>субконцессионных</a:t>
            </a:r>
            <a:r>
              <a:rPr lang="ru-RU" dirty="0" smtClean="0"/>
              <a:t> договоров. В договоре коммерческой концессии может быть установлена обязанность предоставить необходимое количество </a:t>
            </a:r>
            <a:r>
              <a:rPr lang="ru-RU" dirty="0" err="1" smtClean="0"/>
              <a:t>субконцессий</a:t>
            </a:r>
            <a:r>
              <a:rPr lang="ru-RU" dirty="0" smtClean="0"/>
              <a:t>. В лицензионном договоре такой обязанности обычно не предусматривают. Более того, заключение </a:t>
            </a:r>
            <a:r>
              <a:rPr lang="ru-RU" dirty="0" err="1" smtClean="0"/>
              <a:t>сублицензионного</a:t>
            </a:r>
            <a:r>
              <a:rPr lang="ru-RU" dirty="0" smtClean="0"/>
              <a:t> договора должно быть разрешено лицензиату.</a:t>
            </a:r>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normAutofit/>
          </a:bodyPr>
          <a:lstStyle/>
          <a:p>
            <a:r>
              <a:rPr lang="ru-RU" dirty="0" smtClean="0"/>
              <a:t>6. Заключение договора на новый срок. Договор коммерческой концессии предполагает преимущественное право пользователя на заключение нового договора на новый срок с правообладателем. В случае отказа правообладателя от заключения договора на новый срок он не может заключать на данной территории подобные договоры с другими пользователями в течение трех лет. Прекращение лицензионного договора не влечет такие последствия.</a:t>
            </a:r>
            <a:endParaRPr lang="ru-RU"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09600"/>
            <a:ext cx="8401080" cy="1462078"/>
          </a:xfrm>
        </p:spPr>
        <p:txBody>
          <a:bodyPr/>
          <a:lstStyle/>
          <a:p>
            <a:pPr algn="ctr"/>
            <a:r>
              <a:rPr lang="ru-RU" sz="3600" dirty="0" smtClean="0">
                <a:solidFill>
                  <a:srgbClr val="FFFF00"/>
                </a:solidFill>
              </a:rPr>
              <a:t>Отличие договора коммерческой концессии от лицензионного договора</a:t>
            </a:r>
            <a:endParaRPr lang="ru-RU" sz="3600" dirty="0">
              <a:solidFill>
                <a:srgbClr val="FFFF00"/>
              </a:solidFill>
            </a:endParaRPr>
          </a:p>
        </p:txBody>
      </p:sp>
      <p:sp>
        <p:nvSpPr>
          <p:cNvPr id="3" name="Текст 2"/>
          <p:cNvSpPr>
            <a:spLocks noGrp="1"/>
          </p:cNvSpPr>
          <p:nvPr>
            <p:ph type="body" idx="1"/>
          </p:nvPr>
        </p:nvSpPr>
        <p:spPr>
          <a:xfrm>
            <a:off x="357158" y="2428868"/>
            <a:ext cx="8329642" cy="4143404"/>
          </a:xfrm>
        </p:spPr>
        <p:txBody>
          <a:bodyPr>
            <a:normAutofit/>
          </a:bodyPr>
          <a:lstStyle/>
          <a:p>
            <a:r>
              <a:rPr lang="ru-RU" dirty="0" smtClean="0"/>
              <a:t>7. Субсидиарная (дополнительная) ответственность правообладателя по требованиям о качестве товаров и услуг, оказываемых пользователем по договору коммерческой концессии. На лицензиара ответственность за качество товаров и услуг лицензиата не распространяется.</a:t>
            </a:r>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58204" cy="1928826"/>
          </a:xfrm>
        </p:spPr>
        <p:txBody>
          <a:bodyPr/>
          <a:lstStyle/>
          <a:p>
            <a:pPr algn="ctr"/>
            <a:r>
              <a:rPr lang="ru-RU" sz="4000" dirty="0" smtClean="0">
                <a:solidFill>
                  <a:srgbClr val="FFFF00"/>
                </a:solidFill>
              </a:rPr>
              <a:t>Отличие договора коммерческой концессии от лицензионного договора</a:t>
            </a:r>
            <a:endParaRPr lang="ru-RU" sz="4000" dirty="0">
              <a:solidFill>
                <a:srgbClr val="FFFF00"/>
              </a:solidFill>
            </a:endParaRPr>
          </a:p>
        </p:txBody>
      </p:sp>
      <p:sp>
        <p:nvSpPr>
          <p:cNvPr id="3" name="Текст 2"/>
          <p:cNvSpPr>
            <a:spLocks noGrp="1"/>
          </p:cNvSpPr>
          <p:nvPr>
            <p:ph type="body" idx="1"/>
          </p:nvPr>
        </p:nvSpPr>
        <p:spPr>
          <a:xfrm>
            <a:off x="357158" y="2786058"/>
            <a:ext cx="8329642" cy="3714776"/>
          </a:xfrm>
        </p:spPr>
        <p:txBody>
          <a:bodyPr/>
          <a:lstStyle/>
          <a:p>
            <a:pPr algn="ctr"/>
            <a:r>
              <a:rPr lang="ru-RU" dirty="0" smtClean="0"/>
              <a:t>Т.о., можно сказать, что договор коммерческой концессии заключается для того, чтобы встроить новое звено в цепочку успешного бизнеса, при этом концессионер (пользователь) имеет очень мало свободы, но может рассчитывать на постоянную помощь правообладателя, консультации, техническое содействие и т.д. Лицензионный договор может заключаться на гораздо большее количество объектов интеллектуальной собственности и предполагает большую свободу лицензиата (пользователя) в использовании переданных исключительных прав.</a:t>
            </a:r>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28604"/>
            <a:ext cx="8329642" cy="1428760"/>
          </a:xfrm>
        </p:spPr>
        <p:txBody>
          <a:bodyPr/>
          <a:lstStyle/>
          <a:p>
            <a:pPr algn="ctr"/>
            <a:r>
              <a:rPr lang="ru-RU" sz="3200" dirty="0" smtClean="0">
                <a:solidFill>
                  <a:srgbClr val="FFFF00"/>
                </a:solidFill>
              </a:rPr>
              <a:t>Применимое право к договорам по распоряжению интеллектуальной собственности</a:t>
            </a:r>
            <a:endParaRPr lang="ru-RU" sz="3200" dirty="0">
              <a:solidFill>
                <a:srgbClr val="FFFF00"/>
              </a:solidFill>
            </a:endParaRPr>
          </a:p>
        </p:txBody>
      </p:sp>
      <p:sp>
        <p:nvSpPr>
          <p:cNvPr id="3" name="Текст 2"/>
          <p:cNvSpPr>
            <a:spLocks noGrp="1"/>
          </p:cNvSpPr>
          <p:nvPr>
            <p:ph type="body" idx="1"/>
          </p:nvPr>
        </p:nvSpPr>
        <p:spPr>
          <a:xfrm>
            <a:off x="357158" y="2143116"/>
            <a:ext cx="8329642" cy="4357718"/>
          </a:xfrm>
        </p:spPr>
        <p:txBody>
          <a:bodyPr>
            <a:normAutofit fontScale="92500" lnSpcReduction="20000"/>
          </a:bodyPr>
          <a:lstStyle/>
          <a:p>
            <a:r>
              <a:rPr lang="ru-RU" dirty="0" smtClean="0"/>
              <a:t>Ст. </a:t>
            </a:r>
            <a:r>
              <a:rPr lang="ru-RU" smtClean="0"/>
              <a:t>1211 ГК РФ</a:t>
            </a:r>
          </a:p>
          <a:p>
            <a:r>
              <a:rPr lang="ru-RU" dirty="0" smtClean="0"/>
              <a:t>1. При отсутствии соглашения сторон о подлежащем применению праве к договору применяется право страны, с которой договор наиболее тесно связан.</a:t>
            </a:r>
          </a:p>
          <a:p>
            <a:r>
              <a:rPr lang="ru-RU" dirty="0" smtClean="0"/>
              <a:t>2. Правом страны, с которой договор наиболее тесно связан, считается, если иное не вытекает из закона, условий или существа договора либо совокупности обстоятельств дела, право страны, где находится место жительства или основное место деятельности стороны, которая осуществляет исполнение, имеющее решающее значение для содержания договора.</a:t>
            </a:r>
          </a:p>
          <a:p>
            <a:r>
              <a:rPr lang="ru-RU" dirty="0" smtClean="0"/>
              <a:t>3. Стороной, которая осуществляет исполнение, имеющее решающее значение для содержания договора, признается, если иное не вытекает из закона, условий или существа договора либо совокупности обстоятельств дела, сторона, являющаяся, в частности:</a:t>
            </a:r>
          </a:p>
          <a:p>
            <a:r>
              <a:rPr lang="ru-RU" dirty="0" smtClean="0"/>
              <a:t>1) продавцом - в договоре купли-продажи;</a:t>
            </a:r>
          </a:p>
          <a:p>
            <a:r>
              <a:rPr lang="ru-RU" dirty="0" smtClean="0"/>
              <a:t>16) правообладателем - в договоре коммерческой концессии;</a:t>
            </a:r>
          </a:p>
          <a:p>
            <a:r>
              <a:rPr lang="ru-RU" dirty="0" smtClean="0"/>
              <a:t>19) лицензиаром - в лицензионном договоре.</a:t>
            </a:r>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419</TotalTime>
  <Words>2217</Words>
  <Application>Microsoft Office PowerPoint</Application>
  <PresentationFormat>Экран (4:3)</PresentationFormat>
  <Paragraphs>154</Paragraphs>
  <Slides>45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Апекс</vt:lpstr>
      <vt:lpstr>Тема 9 Интеллектуальная собственность в международном частном праве</vt:lpstr>
      <vt:lpstr>План</vt:lpstr>
      <vt:lpstr>1 Особенности интеллектуальной собственности как объекта внешнеэкономических отношений</vt:lpstr>
      <vt:lpstr>Интеллектуальная собственность </vt:lpstr>
      <vt:lpstr>Объекты интеллектуальной собственности  (результаты интеллектуальной деятельности)</vt:lpstr>
      <vt:lpstr>Произведение </vt:lpstr>
      <vt:lpstr>Изобретение </vt:lpstr>
      <vt:lpstr>Товарный знак, знак обслуживания </vt:lpstr>
      <vt:lpstr>Фирменное наименование </vt:lpstr>
      <vt:lpstr>Наименование места происхождения товаров</vt:lpstr>
      <vt:lpstr>Коммерческое обозначение</vt:lpstr>
      <vt:lpstr>Содержание исключительных прав</vt:lpstr>
      <vt:lpstr>Территориальный характер прав на интеллектуальную собственность</vt:lpstr>
      <vt:lpstr> 2 Защита интеллектуальной собственности на территории иностранных государств </vt:lpstr>
      <vt:lpstr>Цель международных договоров</vt:lpstr>
      <vt:lpstr>Общие принципы защиты прав на произведения</vt:lpstr>
      <vt:lpstr>Основные международные договоры в области авторского права</vt:lpstr>
      <vt:lpstr>Бернская конвенция по охране литературных и художественных произведений  от 9 сентября 1886 г. ( в ред.28.09.1979 г.) - 160 государств- участников (Россия -1995г.)</vt:lpstr>
      <vt:lpstr>Бернская конвенция по охране литературных и художественных произведений  от 9 сентября 1886 г. ( в ред.28.09.1979 г.) </vt:lpstr>
      <vt:lpstr>Всемирная конвенция об авторском праве от 6 сентября 1952 г. (99 государств) </vt:lpstr>
      <vt:lpstr>Соглашение СНГ о сотрудничестве в области охраны авторского права и смежных прав  от 24 сентября 1993 г. (12 государств)</vt:lpstr>
      <vt:lpstr>Общие принципы защиты прав на  изобретения и объекты индивидуализации</vt:lpstr>
      <vt:lpstr>Основные международные договоры в области патентного права</vt:lpstr>
      <vt:lpstr>Договор о патентной кооперации от 19 июня 1970 г. ( в ред. от 3.10.2001 г.)  128 государств </vt:lpstr>
      <vt:lpstr>Евразийская патентная конвенция от   9 сентября 1994 г. (9 государств)</vt:lpstr>
      <vt:lpstr>Основные международные договоры в области права на средства индивидуализации</vt:lpstr>
      <vt:lpstr>Парижская конвенция по охране промышленной собственности от 20 марта 1883 г.  (в ред. 2.10.1979 г.) - 170 государств</vt:lpstr>
      <vt:lpstr>Мадридское соглашение о международной регистрации знаков от 14 апреля 1891 г. (в ред.от 14.07.1967 г.)  53 государства</vt:lpstr>
      <vt:lpstr>Двусторонние договоры</vt:lpstr>
      <vt:lpstr>Соглашение между Правительством РФ и Правительством КНР в области охраны прав интеллектуальной собственности от 25 апреля 1996 г. </vt:lpstr>
      <vt:lpstr>Соглашение между Правительством РФ и Правительством КНР в области охраны прав интеллектуальной собственности от 25 апреля 1996 г. </vt:lpstr>
      <vt:lpstr>3 Внешнеэкономические договоры по передаче исключительных прав на объекты интеллектуальной собственности</vt:lpstr>
      <vt:lpstr>Договор об отчуждении исключительных прав</vt:lpstr>
      <vt:lpstr>Лицензионный договор</vt:lpstr>
      <vt:lpstr>Договор коммерческой концессии</vt:lpstr>
      <vt:lpstr>Договор коммерческой концессии = франчайзинг</vt:lpstr>
      <vt:lpstr>2009 г.</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Отличие договора коммерческой концессии от лицензионного договора</vt:lpstr>
      <vt:lpstr>Применимое право к договорам по распоряжению интеллектуальной собственности</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HOMER</dc:creator>
  <cp:lastModifiedBy>HOMER</cp:lastModifiedBy>
  <cp:revision>35</cp:revision>
  <dcterms:created xsi:type="dcterms:W3CDTF">2012-01-27T12:13:37Z</dcterms:created>
  <dcterms:modified xsi:type="dcterms:W3CDTF">2012-03-29T23:12:59Z</dcterms:modified>
</cp:coreProperties>
</file>