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60" r:id="rId9"/>
    <p:sldId id="263" r:id="rId10"/>
    <p:sldId id="261" r:id="rId11"/>
    <p:sldId id="262" r:id="rId12"/>
    <p:sldId id="264" r:id="rId13"/>
    <p:sldId id="265" r:id="rId14"/>
    <p:sldId id="271" r:id="rId15"/>
    <p:sldId id="266" r:id="rId16"/>
    <p:sldId id="270" r:id="rId17"/>
    <p:sldId id="272" r:id="rId18"/>
    <p:sldId id="273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30" r:id="rId36"/>
    <p:sldId id="317" r:id="rId37"/>
    <p:sldId id="318" r:id="rId38"/>
    <p:sldId id="319" r:id="rId39"/>
    <p:sldId id="320" r:id="rId40"/>
    <p:sldId id="321" r:id="rId41"/>
    <p:sldId id="323" r:id="rId42"/>
    <p:sldId id="322" r:id="rId43"/>
    <p:sldId id="324" r:id="rId44"/>
    <p:sldId id="325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25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4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702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9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67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9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19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49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2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64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3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72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6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4031A-6283-4274-94F1-35339AB93F1C}" type="datetimeFigureOut">
              <a:rPr lang="ru-RU" smtClean="0"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1EA02-22B7-47C8-8D65-B878D2C5A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62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27175"/>
            <a:ext cx="7772400" cy="3777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4900" b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  <a:r>
              <a:rPr lang="ru-RU" sz="4900" b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kern="0" dirty="0" smtClean="0">
                <a:solidFill>
                  <a:srgbClr val="3E3D2D">
                    <a:lumMod val="50000"/>
                  </a:srgbClr>
                </a:solidFill>
              </a:rPr>
              <a:t/>
            </a:r>
            <a:br>
              <a:rPr lang="ru-RU" sz="1800" kern="0" dirty="0" smtClean="0">
                <a:solidFill>
                  <a:srgbClr val="3E3D2D">
                    <a:lumMod val="50000"/>
                  </a:srgbClr>
                </a:solidFill>
              </a:rPr>
            </a:br>
            <a:r>
              <a:rPr lang="ru-RU" sz="2800" kern="0" dirty="0" smtClean="0">
                <a:solidFill>
                  <a:sysClr val="windowText" lastClr="000000"/>
                </a:solidFill>
              </a:rPr>
              <a:t>Лектор: Красова Елена Викторовна, доцент кафедры мировой экономики и международных отношений, ауд. 1506. Тел.: 240-41-93</a:t>
            </a:r>
            <a:br>
              <a:rPr lang="ru-RU" sz="2800" kern="0" dirty="0" smtClean="0">
                <a:solidFill>
                  <a:sysClr val="windowText" lastClr="000000"/>
                </a:solidFill>
              </a:rPr>
            </a:br>
            <a:r>
              <a:rPr lang="en-US" sz="2800" kern="0" dirty="0" smtClean="0">
                <a:solidFill>
                  <a:sysClr val="windowText" lastClr="000000"/>
                </a:solidFill>
              </a:rPr>
              <a:t>E-mail: elena_krasova@rambler.ru</a:t>
            </a:r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149080"/>
            <a:ext cx="7488832" cy="2448272"/>
          </a:xfrm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Тема </a:t>
            </a:r>
            <a:r>
              <a:rPr lang="ru-RU" sz="4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8. </a:t>
            </a:r>
            <a:endParaRPr lang="ru-RU" sz="45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r>
              <a:rPr lang="ru-RU" sz="4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Теория потребительского поведения</a:t>
            </a:r>
            <a:endParaRPr lang="ru-RU" sz="45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293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116632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9:</a:t>
            </a:r>
            <a:endParaRPr lang="ru-RU" sz="5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781" y="980728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ru-RU" sz="2400" dirty="0"/>
              <a:t>Вкусы и предпочтения </a:t>
            </a:r>
            <a:r>
              <a:rPr lang="ru-RU" sz="2400" dirty="0" smtClean="0"/>
              <a:t>потребителя. Понятие полезности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Функциональный </a:t>
            </a:r>
            <a:r>
              <a:rPr lang="ru-RU" sz="2400" dirty="0"/>
              <a:t>и нефункциональный </a:t>
            </a:r>
            <a:r>
              <a:rPr lang="ru-RU" sz="2400" dirty="0" smtClean="0"/>
              <a:t>спрос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Социальные </a:t>
            </a:r>
            <a:r>
              <a:rPr lang="ru-RU" sz="2400" dirty="0"/>
              <a:t>эффекты, оказывающие влияние на формирование спроса. Эффект </a:t>
            </a:r>
            <a:r>
              <a:rPr lang="ru-RU" sz="2400" dirty="0" err="1" smtClean="0"/>
              <a:t>Веблена</a:t>
            </a:r>
            <a:endParaRPr lang="ru-RU" sz="2400" dirty="0" smtClean="0"/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Общая </a:t>
            </a:r>
            <a:r>
              <a:rPr lang="ru-RU" sz="2400" dirty="0"/>
              <a:t>и предельная полезность. Функция </a:t>
            </a:r>
            <a:r>
              <a:rPr lang="ru-RU" sz="2400" dirty="0" smtClean="0"/>
              <a:t>полезности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Закон </a:t>
            </a:r>
            <a:r>
              <a:rPr lang="ru-RU" sz="2400" dirty="0"/>
              <a:t>убывающей предельной </a:t>
            </a:r>
            <a:r>
              <a:rPr lang="ru-RU" sz="2400" dirty="0" smtClean="0"/>
              <a:t>полезности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err="1" smtClean="0"/>
              <a:t>Кардиналистская</a:t>
            </a:r>
            <a:r>
              <a:rPr lang="ru-RU" sz="2400" dirty="0" smtClean="0"/>
              <a:t> </a:t>
            </a:r>
            <a:r>
              <a:rPr lang="ru-RU" sz="2400" dirty="0"/>
              <a:t>и </a:t>
            </a:r>
            <a:r>
              <a:rPr lang="ru-RU" sz="2400" dirty="0" err="1"/>
              <a:t>ординалистская</a:t>
            </a:r>
            <a:r>
              <a:rPr lang="ru-RU" sz="2400" dirty="0"/>
              <a:t> теории потребительского </a:t>
            </a:r>
            <a:r>
              <a:rPr lang="ru-RU" sz="2400" dirty="0" smtClean="0"/>
              <a:t>поведения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Кривые </a:t>
            </a:r>
            <a:r>
              <a:rPr lang="ru-RU" sz="2400" dirty="0"/>
              <a:t>безразличия. Предельная норма </a:t>
            </a:r>
            <a:r>
              <a:rPr lang="ru-RU" sz="2400" dirty="0" smtClean="0"/>
              <a:t>замещения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Бюджетные </a:t>
            </a:r>
            <a:r>
              <a:rPr lang="ru-RU" sz="2400" dirty="0"/>
              <a:t>ограничения и бюджетные </a:t>
            </a:r>
            <a:r>
              <a:rPr lang="ru-RU" sz="2400" dirty="0" smtClean="0"/>
              <a:t>линии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Равновесие потребителя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Кривая </a:t>
            </a:r>
            <a:r>
              <a:rPr lang="ru-RU" sz="2400" dirty="0"/>
              <a:t>«доход - потребление». Кривые </a:t>
            </a:r>
            <a:r>
              <a:rPr lang="ru-RU" sz="2400" dirty="0" err="1" smtClean="0"/>
              <a:t>Энгеля</a:t>
            </a:r>
            <a:endParaRPr lang="ru-RU" sz="2400" dirty="0" smtClean="0"/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Кривая </a:t>
            </a:r>
            <a:r>
              <a:rPr lang="ru-RU" sz="2400" dirty="0"/>
              <a:t>«цена - потребление». Построение кривой спроса с помощью кривых </a:t>
            </a:r>
            <a:r>
              <a:rPr lang="ru-RU" sz="2400" dirty="0" smtClean="0"/>
              <a:t>безразличия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400" dirty="0" smtClean="0"/>
              <a:t>Эффект </a:t>
            </a:r>
            <a:r>
              <a:rPr lang="ru-RU" sz="2400" dirty="0"/>
              <a:t>дохода и эффект </a:t>
            </a:r>
            <a:r>
              <a:rPr lang="ru-RU" sz="2400" dirty="0" smtClean="0"/>
              <a:t>замещения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331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58035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потребительского поведения –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9269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раздел микроэкономики, изучающий влияние рыночных цен и величины доходов на потребительский выбор в условиях стремления потребителя к максимизации своей выгоды.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115230"/>
              </p:ext>
            </p:extLst>
          </p:nvPr>
        </p:nvGraphicFramePr>
        <p:xfrm>
          <a:off x="323528" y="2253066"/>
          <a:ext cx="8585789" cy="4056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Документ" r:id="rId5" imgW="9395954" imgH="3232811" progId="Word.Document.12">
                  <p:embed/>
                </p:oleObj>
              </mc:Choice>
              <mc:Fallback>
                <p:oleObj name="Документ" r:id="rId5" imgW="9395954" imgH="32328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528" y="2253066"/>
                        <a:ext cx="8585789" cy="4056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30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58035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потребительского поведения 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898842"/>
            <a:ext cx="856895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предполагает:</a:t>
            </a:r>
          </a:p>
          <a:p>
            <a:endParaRPr lang="ru-RU" sz="3000" dirty="0" smtClean="0"/>
          </a:p>
          <a:p>
            <a:pPr marL="571500" indent="-571500">
              <a:buAutoNum type="romanUcPeriod"/>
            </a:pPr>
            <a:r>
              <a:rPr lang="ru-RU" sz="3000" dirty="0" smtClean="0"/>
              <a:t>Потребитель имеет право и возможность для выбора.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Спрос определяет предложение. Производители не оказывают давления на потребителей.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Потребитель имеет свои предпочтения.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Доход потребителя ограничен.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Выбор потребителя рационален, т.е. он стремится к максимизации общей полезности.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73221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99392"/>
            <a:ext cx="8974242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формирования потребительского спроса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3" y="1374442"/>
            <a:ext cx="875622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Наряду с общими принципами формирования спроса (по закону спроса), существуют особенности поведения потребителей, которые влияют на спрос.</a:t>
            </a:r>
          </a:p>
          <a:p>
            <a:endParaRPr lang="ru-RU" sz="1000" dirty="0" smtClean="0"/>
          </a:p>
          <a:p>
            <a:r>
              <a:rPr lang="ru-RU" sz="3000" dirty="0" err="1" smtClean="0"/>
              <a:t>Амер.экономист</a:t>
            </a:r>
            <a:r>
              <a:rPr lang="ru-RU" sz="3000" dirty="0" smtClean="0"/>
              <a:t> Х. </a:t>
            </a:r>
            <a:r>
              <a:rPr lang="ru-RU" sz="3000" dirty="0" err="1" smtClean="0"/>
              <a:t>Лейбенстайн</a:t>
            </a:r>
            <a:r>
              <a:rPr lang="ru-RU" sz="3000" dirty="0" smtClean="0"/>
              <a:t> представил общую классификацию спроса:</a:t>
            </a:r>
          </a:p>
          <a:p>
            <a:pPr marL="571500" indent="-571500">
              <a:buAutoNum type="romanUcPeriod"/>
            </a:pP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Функциональный</a:t>
            </a:r>
            <a:r>
              <a:rPr lang="ru-RU" sz="3000" dirty="0" smtClean="0"/>
              <a:t> – обусловленный потребительскими свойствами товаров;</a:t>
            </a:r>
          </a:p>
          <a:p>
            <a:pPr marL="571500" indent="-571500">
              <a:buAutoNum type="romanUcPeriod"/>
            </a:pP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Нефункциональный</a:t>
            </a:r>
            <a:r>
              <a:rPr lang="ru-RU" sz="3000" dirty="0" smtClean="0"/>
              <a:t> – обусловленный факторами, не связанными с потребительскими свойствами товара.</a:t>
            </a:r>
          </a:p>
        </p:txBody>
      </p:sp>
    </p:spTree>
    <p:extLst>
      <p:ext uri="{BB962C8B-B14F-4D97-AF65-F5344CB8AC3E}">
        <p14:creationId xmlns:p14="http://schemas.microsoft.com/office/powerpoint/2010/main" val="320114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99392"/>
            <a:ext cx="8974242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потребительского спроса по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Х.Лейбенстайну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milogiya2008.ru/40/econom4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82995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77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99392"/>
            <a:ext cx="8974242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эффекты формирования спроса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3" y="1374442"/>
            <a:ext cx="87562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присоединения к большинству</a:t>
            </a:r>
            <a:r>
              <a:rPr lang="ru-RU" sz="2400" dirty="0" smtClean="0"/>
              <a:t>: увеличение спроса отдельного потребителя под влиянием других людей (желание быть как все).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сноба</a:t>
            </a:r>
            <a:r>
              <a:rPr lang="ru-RU" sz="2400" dirty="0"/>
              <a:t>: </a:t>
            </a:r>
            <a:r>
              <a:rPr lang="ru-RU" sz="2400" dirty="0" smtClean="0"/>
              <a:t>уменьшение </a:t>
            </a:r>
            <a:r>
              <a:rPr lang="ru-RU" sz="2400" dirty="0"/>
              <a:t>спроса отдельного потребителя </a:t>
            </a:r>
            <a:r>
              <a:rPr lang="ru-RU" sz="2400" dirty="0" smtClean="0"/>
              <a:t>из-за того, что другие люди потребляют данный товар (желание не быть </a:t>
            </a:r>
            <a:r>
              <a:rPr lang="ru-RU" sz="2400" dirty="0"/>
              <a:t>как все</a:t>
            </a:r>
            <a:r>
              <a:rPr lang="ru-RU" sz="2400" dirty="0" smtClean="0"/>
              <a:t>).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Веблена</a:t>
            </a:r>
            <a:r>
              <a:rPr lang="ru-RU" sz="2400" dirty="0" smtClean="0"/>
              <a:t>: увеличение спроса, связанное с тем, что товар имеет более высокую цену, а не низкую (престижное потребление).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Спекулятивный спрос</a:t>
            </a:r>
            <a:r>
              <a:rPr lang="ru-RU" sz="2400" dirty="0" smtClean="0"/>
              <a:t>: возникает в обществе с высокими инфляционными ожиданиями, которые стимулируют ажиотажный спрос.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Нерациональный спрос</a:t>
            </a:r>
            <a:r>
              <a:rPr lang="ru-RU" sz="2400" dirty="0" smtClean="0"/>
              <a:t>: возникает под влиянием эмоций, стрессов и сиюминутных желаний.</a:t>
            </a:r>
          </a:p>
        </p:txBody>
      </p:sp>
    </p:spTree>
    <p:extLst>
      <p:ext uri="{BB962C8B-B14F-4D97-AF65-F5344CB8AC3E}">
        <p14:creationId xmlns:p14="http://schemas.microsoft.com/office/powerpoint/2010/main" val="146016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44624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Полезность – </a:t>
            </a:r>
            <a:endParaRPr lang="ru-RU" sz="4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898842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ключевое понятие теории потребительского поведения, обозначающее удовлетворение от потребления какого-либо блага. </a:t>
            </a:r>
            <a:r>
              <a:rPr lang="ru-RU" sz="2800" dirty="0"/>
              <a:t>Понятие «полезность» было введено в экономическую науку английским </a:t>
            </a:r>
            <a:r>
              <a:rPr lang="ru-RU" sz="2800" dirty="0" smtClean="0"/>
              <a:t>философом </a:t>
            </a:r>
            <a:r>
              <a:rPr lang="ru-RU" sz="2800" dirty="0" err="1" smtClean="0"/>
              <a:t>И.Бентамом</a:t>
            </a:r>
            <a:r>
              <a:rPr lang="ru-RU" sz="2800" dirty="0"/>
              <a:t> (1748–1832). 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полезности как экономической категории</a:t>
            </a:r>
            <a:r>
              <a:rPr lang="ru-RU" sz="2800" dirty="0" smtClean="0"/>
              <a:t>: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абстрактность;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субъективность;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может быть выражена в виде математической функции вида </a:t>
            </a:r>
            <a:r>
              <a:rPr lang="en-US" sz="2800" dirty="0" smtClean="0"/>
              <a:t>U = f(Q)</a:t>
            </a:r>
            <a:r>
              <a:rPr lang="ru-RU" sz="2800" dirty="0" smtClean="0"/>
              <a:t>, где </a:t>
            </a:r>
            <a:r>
              <a:rPr lang="en-US" sz="2800" dirty="0" smtClean="0"/>
              <a:t>U</a:t>
            </a:r>
            <a:r>
              <a:rPr lang="ru-RU" sz="2800" dirty="0" smtClean="0"/>
              <a:t> (</a:t>
            </a:r>
            <a:r>
              <a:rPr lang="en-US" sz="2800" dirty="0" smtClean="0"/>
              <a:t>utility</a:t>
            </a:r>
            <a:r>
              <a:rPr lang="ru-RU" sz="2800" dirty="0" smtClean="0"/>
              <a:t>) – величина полезности</a:t>
            </a:r>
            <a:r>
              <a:rPr lang="en-US" sz="2800" dirty="0" smtClean="0"/>
              <a:t>, </a:t>
            </a:r>
            <a:r>
              <a:rPr lang="ru-RU" sz="2800" dirty="0" smtClean="0"/>
              <a:t>а </a:t>
            </a:r>
            <a:r>
              <a:rPr lang="en-US" sz="2800" dirty="0" smtClean="0"/>
              <a:t>Q </a:t>
            </a:r>
            <a:r>
              <a:rPr lang="ru-RU" sz="2800" dirty="0" smtClean="0"/>
              <a:t>– количество товара;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может принимать отрицательные значения.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09185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85981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(совокупная) полезность – 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07503" y="1147646"/>
                <a:ext cx="8756229" cy="5304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/>
                  <a:t>- </a:t>
                </a:r>
                <a:r>
                  <a:rPr lang="en-US" sz="2800" dirty="0" smtClean="0"/>
                  <a:t>total utility - </a:t>
                </a:r>
                <a:r>
                  <a:rPr lang="ru-RU" sz="2800" dirty="0" smtClean="0"/>
                  <a:t>суммарная полезность , которую получает потребитель от потребления всего количества товара.</a:t>
                </a:r>
              </a:p>
              <a:p>
                <a:endParaRPr lang="ru-RU" sz="1000" dirty="0" smtClean="0"/>
              </a:p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 = f(Q)</a:t>
                </a:r>
              </a:p>
              <a:p>
                <a:endParaRPr lang="en-US" sz="1000" dirty="0"/>
              </a:p>
              <a:p>
                <a:r>
                  <a:rPr lang="ru-RU" sz="2800" b="1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Предельная полезность </a:t>
                </a:r>
                <a:r>
                  <a:rPr lang="en-US" sz="2800" dirty="0" smtClean="0"/>
                  <a:t>(marginal utility) </a:t>
                </a:r>
                <a:r>
                  <a:rPr lang="ru-RU" sz="2800" dirty="0" smtClean="0"/>
                  <a:t>– полезность, приносимая потреблением каждой последующей единицы товара.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𝐌𝐔</m:t>
                      </m:r>
                      <m:r>
                        <a:rPr lang="ru-RU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𝚫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𝐓𝐔</m:t>
                          </m:r>
                        </m:num>
                        <m:den>
                          <m:r>
                            <a:rPr lang="ru-RU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𝚫</m:t>
                          </m:r>
                          <m:r>
                            <a:rPr lang="ru-RU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𝐐</m:t>
                          </m:r>
                        </m:den>
                      </m:f>
                    </m:oMath>
                  </m:oMathPara>
                </a14:m>
                <a:endParaRPr lang="ru-RU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ru-RU" sz="2800" dirty="0" smtClean="0"/>
                  <a:t>Предельная полезность отражает скорость изменения функции </a:t>
                </a:r>
                <a:r>
                  <a:rPr lang="en-US" sz="2800" dirty="0" smtClean="0"/>
                  <a:t>TU</a:t>
                </a:r>
                <a:r>
                  <a:rPr lang="ru-RU" sz="2800" dirty="0" smtClean="0"/>
                  <a:t>, являясь ее производной.</a:t>
                </a:r>
                <a:endParaRPr lang="en-US" sz="2800" dirty="0" smtClean="0"/>
              </a:p>
              <a:p>
                <a:pPr algn="ctr"/>
                <a:endParaRPr lang="ru-RU" sz="10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 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MU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+ MU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+ …+ </a:t>
                </a:r>
                <a:r>
                  <a:rPr lang="en-US" sz="2800" b="1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MUn</a:t>
                </a:r>
                <a:r>
                  <a:rPr lang="ru-RU" sz="2800" b="1" dirty="0" smtClean="0">
                    <a:solidFill>
                      <a:srgbClr val="FF0000"/>
                    </a:solidFill>
                  </a:rPr>
                  <a:t>.</a:t>
                </a:r>
                <a:endParaRPr lang="ru-RU" sz="28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3" y="1147646"/>
                <a:ext cx="8756229" cy="5304529"/>
              </a:xfrm>
              <a:prstGeom prst="rect">
                <a:avLst/>
              </a:prstGeom>
              <a:blipFill rotWithShape="1">
                <a:blip r:embed="rId3"/>
                <a:stretch>
                  <a:fillRect l="-1532" t="-1034" r="-1045" b="-29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60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27384"/>
            <a:ext cx="9145016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убывающей предельной полезности  </a:t>
            </a:r>
            <a:endParaRPr lang="ru-RU" sz="37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3" y="908720"/>
            <a:ext cx="875622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 мере потребления дополнительных единиц товара удовлетворение от потребления растет, поэтому полезность каждой последующей единицы уменьшается. </a:t>
            </a:r>
          </a:p>
          <a:p>
            <a:endParaRPr lang="ru-RU" sz="1000" dirty="0"/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убывающей предельной полезности</a:t>
            </a:r>
            <a:r>
              <a:rPr lang="ru-RU" sz="2800" dirty="0" smtClean="0"/>
              <a:t> (первый закон </a:t>
            </a:r>
            <a:r>
              <a:rPr lang="ru-RU" sz="2800" dirty="0" err="1" smtClean="0"/>
              <a:t>Госсена</a:t>
            </a:r>
            <a:r>
              <a:rPr lang="ru-RU" sz="2800" dirty="0" smtClean="0"/>
              <a:t>): чем больше количество потребляемого товара, тем меньше полезность каждой последующей единицы товара. И наоборот: чем меньше количество потребляемого товара, тем больше полезность каждой последующей единицы товара. </a:t>
            </a:r>
          </a:p>
          <a:p>
            <a:endParaRPr lang="ru-RU" sz="1000" dirty="0" smtClean="0"/>
          </a:p>
          <a:p>
            <a:r>
              <a:rPr lang="ru-RU" sz="2800" dirty="0" smtClean="0"/>
              <a:t>Действие закона отражается на графиках </a:t>
            </a:r>
            <a:r>
              <a:rPr lang="en-US" sz="2800" dirty="0" smtClean="0"/>
              <a:t>TU </a:t>
            </a:r>
            <a:r>
              <a:rPr lang="ru-RU" sz="2800" dirty="0" smtClean="0"/>
              <a:t>и </a:t>
            </a:r>
            <a:r>
              <a:rPr lang="en-US" sz="2800" dirty="0" smtClean="0"/>
              <a:t>MU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0058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85981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Связь общей и предельной полезности 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1545754"/>
            <a:ext cx="357165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Общая полезность достигает максимума, когда предельная полезность равна нулю, т.е. количество </a:t>
            </a:r>
            <a:r>
              <a:rPr lang="en-US" sz="2800" dirty="0" err="1" smtClean="0"/>
              <a:t>Qopt</a:t>
            </a:r>
            <a:r>
              <a:rPr lang="ru-RU" sz="2800" dirty="0" smtClean="0"/>
              <a:t> полностью удовлетворяет потребность в благе.</a:t>
            </a:r>
            <a:endParaRPr lang="ru-RU" sz="2800" dirty="0"/>
          </a:p>
        </p:txBody>
      </p:sp>
      <p:pic>
        <p:nvPicPr>
          <p:cNvPr id="3074" name="Picture 2" descr="http://skachate.ru/pars_docs/refs/79/78546/78546_html_m5602e5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083387"/>
            <a:ext cx="4464497" cy="54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368741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Q opt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91702" y="3744883"/>
            <a:ext cx="57986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27384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Связь общей и предельной полезности 2 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2275" y="5499229"/>
            <a:ext cx="861221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Возможны различные варианты динамики предельной полезности. Зависимость (б) более характерна </a:t>
            </a:r>
            <a:r>
              <a:rPr lang="ru-RU" sz="2600" dirty="0"/>
              <a:t>для небольших порций делимых благ. </a:t>
            </a:r>
          </a:p>
        </p:txBody>
      </p:sp>
      <p:pic>
        <p:nvPicPr>
          <p:cNvPr id="7170" name="Picture 2" descr="http://works.doklad.ru/images/AOqVGB4wMkE/221fe0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2927"/>
            <a:ext cx="7704856" cy="456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632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3973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предельной полезности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568" y="923811"/>
            <a:ext cx="877692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была разработана в конце </a:t>
            </a:r>
            <a:r>
              <a:rPr lang="en-US" sz="2600" dirty="0" smtClean="0"/>
              <a:t>XIX </a:t>
            </a:r>
            <a:r>
              <a:rPr lang="ru-RU" sz="2600" dirty="0" smtClean="0"/>
              <a:t>в. К. </a:t>
            </a:r>
            <a:r>
              <a:rPr lang="ru-RU" sz="2600" dirty="0" err="1" smtClean="0"/>
              <a:t>Менгером</a:t>
            </a:r>
            <a:r>
              <a:rPr lang="ru-RU" sz="2600" dirty="0" smtClean="0"/>
              <a:t>, Ф. </a:t>
            </a:r>
            <a:r>
              <a:rPr lang="ru-RU" sz="2600" dirty="0" err="1" smtClean="0"/>
              <a:t>Визером</a:t>
            </a:r>
            <a:r>
              <a:rPr lang="ru-RU" sz="2600" dirty="0" smtClean="0"/>
              <a:t>, У. </a:t>
            </a:r>
            <a:r>
              <a:rPr lang="ru-RU" sz="2600" dirty="0" err="1" smtClean="0"/>
              <a:t>Джевонсом</a:t>
            </a:r>
            <a:r>
              <a:rPr lang="ru-RU" sz="2600" dirty="0" smtClean="0"/>
              <a:t>, Э. </a:t>
            </a:r>
            <a:r>
              <a:rPr lang="ru-RU" sz="2600" dirty="0" err="1" smtClean="0"/>
              <a:t>Бем-Баверком</a:t>
            </a:r>
            <a:r>
              <a:rPr lang="ru-RU" sz="2600" dirty="0" smtClean="0"/>
              <a:t> и другими представителями маржинализма. Согласно данной теории, цена товара определяется предельной полезностью товара.</a:t>
            </a:r>
          </a:p>
          <a:p>
            <a:endParaRPr lang="ru-RU" sz="1000" dirty="0"/>
          </a:p>
          <a:p>
            <a:r>
              <a:rPr lang="ru-RU" sz="2600" dirty="0" smtClean="0"/>
              <a:t>Закон убывающей предельной полезности объясняет отрицательный наклон кривой спроса: если каждая последующая единица товара обладает все меньшей полезностью, то потребитель станет покупать дополнительные единицы блага лишь при условии снижения цены. </a:t>
            </a:r>
          </a:p>
          <a:p>
            <a:endParaRPr lang="ru-RU" sz="1000" dirty="0"/>
          </a:p>
          <a:p>
            <a:r>
              <a:rPr lang="ru-RU" sz="2600" dirty="0" smtClean="0"/>
              <a:t>График </a:t>
            </a:r>
            <a:r>
              <a:rPr lang="ru-RU" sz="2600" dirty="0"/>
              <a:t>предельной полезности является также </a:t>
            </a:r>
            <a:r>
              <a:rPr lang="ru-RU" sz="2600" dirty="0" smtClean="0"/>
              <a:t>графиком </a:t>
            </a:r>
            <a:r>
              <a:rPr lang="ru-RU" sz="2600" dirty="0"/>
              <a:t>спроса, если полезность выражается в денежных единицах и полезность денежной единицы остается постоянной.</a:t>
            </a:r>
          </a:p>
        </p:txBody>
      </p:sp>
    </p:spTree>
    <p:extLst>
      <p:ext uri="{BB962C8B-B14F-4D97-AF65-F5344CB8AC3E}">
        <p14:creationId xmlns:p14="http://schemas.microsoft.com/office/powerpoint/2010/main" val="4079360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3973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Парадокс воды и алмаза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568" y="923811"/>
            <a:ext cx="877692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объясняется теорией предельной полезности: вода имеется в большом количестве, значит ее предельная полезность маленькая, следовательно и цена низкая. Количество алмазов очень ограничено, значит их предельная полезность большая, и цена высокая.</a:t>
            </a:r>
            <a:endParaRPr lang="ru-RU" sz="2600" dirty="0"/>
          </a:p>
        </p:txBody>
      </p:sp>
      <p:pic>
        <p:nvPicPr>
          <p:cNvPr id="2052" name="Picture 4" descr="http://en.coolreferat.com/ref-2_861708744-14953.cool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03" y="3212976"/>
            <a:ext cx="731718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26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3973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теории полезности: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568" y="923811"/>
            <a:ext cx="877692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I</a:t>
            </a:r>
            <a:r>
              <a:rPr lang="ru-RU" sz="2200" dirty="0" smtClean="0"/>
              <a:t>. </a:t>
            </a:r>
            <a:r>
              <a:rPr lang="ru-RU" sz="2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Кардиналистская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/>
              <a:t>(количественная) теория (</a:t>
            </a:r>
            <a:r>
              <a:rPr lang="ru-RU" sz="2200" dirty="0" err="1" smtClean="0"/>
              <a:t>К.Менгер</a:t>
            </a:r>
            <a:r>
              <a:rPr lang="ru-RU" sz="2200" dirty="0" smtClean="0"/>
              <a:t>, </a:t>
            </a:r>
            <a:r>
              <a:rPr lang="ru-RU" sz="2200" dirty="0" err="1" smtClean="0"/>
              <a:t>Л.Вальрас</a:t>
            </a:r>
            <a:r>
              <a:rPr lang="ru-RU" sz="2200" dirty="0" smtClean="0"/>
              <a:t>):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200" dirty="0" smtClean="0"/>
              <a:t>предполагает возможность измерения полезности в конкретных единицах удовлетворения (</a:t>
            </a:r>
            <a:r>
              <a:rPr lang="ru-RU" sz="2200" dirty="0" err="1" smtClean="0"/>
              <a:t>ютилях</a:t>
            </a:r>
            <a:r>
              <a:rPr lang="ru-RU" sz="2200" dirty="0" smtClean="0"/>
              <a:t>);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200" dirty="0" smtClean="0"/>
              <a:t>рассматривает полезность как субъективную категорию;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200" dirty="0" smtClean="0"/>
              <a:t>опирается на принцип убывания предельной полезности.</a:t>
            </a:r>
          </a:p>
          <a:p>
            <a:endParaRPr lang="ru-RU" sz="1000" dirty="0" smtClean="0"/>
          </a:p>
          <a:p>
            <a:r>
              <a:rPr lang="en-US" sz="2200" dirty="0" smtClean="0"/>
              <a:t>II</a:t>
            </a:r>
            <a:r>
              <a:rPr lang="ru-RU" sz="2200" dirty="0" smtClean="0"/>
              <a:t>. </a:t>
            </a:r>
            <a:r>
              <a:rPr lang="ru-RU" sz="2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Ординалистская</a:t>
            </a:r>
            <a:r>
              <a:rPr lang="ru-RU" sz="2200" dirty="0" smtClean="0"/>
              <a:t> (порядковая) теория (</a:t>
            </a:r>
            <a:r>
              <a:rPr lang="ru-RU" sz="2200" dirty="0" err="1" smtClean="0"/>
              <a:t>Ф.Эджуорт</a:t>
            </a:r>
            <a:r>
              <a:rPr lang="ru-RU" sz="2200" dirty="0" smtClean="0"/>
              <a:t>, </a:t>
            </a:r>
            <a:r>
              <a:rPr lang="ru-RU" sz="2200" dirty="0" err="1" smtClean="0"/>
              <a:t>В.Парето</a:t>
            </a:r>
            <a:r>
              <a:rPr lang="ru-RU" sz="2200" dirty="0" smtClean="0"/>
              <a:t>, </a:t>
            </a:r>
            <a:r>
              <a:rPr lang="ru-RU" sz="2200" dirty="0" err="1" smtClean="0"/>
              <a:t>Е.Слуцкий</a:t>
            </a:r>
            <a:r>
              <a:rPr lang="ru-RU" sz="2200" dirty="0" smtClean="0"/>
              <a:t>, </a:t>
            </a:r>
            <a:r>
              <a:rPr lang="ru-RU" sz="2200" dirty="0" err="1" smtClean="0"/>
              <a:t>Дж.Хикс</a:t>
            </a:r>
            <a:r>
              <a:rPr lang="ru-RU" sz="2200" dirty="0" smtClean="0"/>
              <a:t>):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200" dirty="0" smtClean="0"/>
              <a:t>считает невозможным количественно измерить количество полезности, но считает возможным сравнивать и ранжировать наборы благ по их предпочтительности;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200" dirty="0" smtClean="0"/>
              <a:t>опирается на постулаты: </a:t>
            </a:r>
          </a:p>
          <a:p>
            <a:r>
              <a:rPr lang="ru-RU" sz="2200" dirty="0" smtClean="0"/>
              <a:t>       1) люди всегда предпочитают большее количество благ меньшему;</a:t>
            </a:r>
          </a:p>
          <a:p>
            <a:r>
              <a:rPr lang="ru-RU" sz="2200" dirty="0"/>
              <a:t> </a:t>
            </a:r>
            <a:r>
              <a:rPr lang="ru-RU" sz="2200" dirty="0" smtClean="0"/>
              <a:t>      2) потребитель может указать, какое из благ имеет большую для него полезность (какое благо лучше);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использует графический анализ потребительского поведения (через кривые безразличия и бюджетные линии).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89164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-27384"/>
            <a:ext cx="8974242" cy="1069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Потребительское равновесие с точки зрения кардиналистской теории –  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07504" y="980728"/>
                <a:ext cx="8916855" cy="60610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- ситуация, когда потребитель с ограниченным бюджетом не может увеличить общую полезность, расходуя меньше средств на приобретение одного блага и больше средств – на приобретение другого.</a:t>
                </a:r>
              </a:p>
              <a:p>
                <a:endParaRPr lang="ru-RU" sz="100" dirty="0" smtClean="0"/>
              </a:p>
              <a:p>
                <a:r>
                  <a:rPr lang="ru-RU" sz="2400" b="1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Основания для равновесия</a:t>
                </a:r>
                <a:r>
                  <a:rPr lang="ru-RU" sz="2400" dirty="0" smtClean="0"/>
                  <a:t>:</a:t>
                </a:r>
              </a:p>
              <a:p>
                <a:pPr marL="342900" indent="-342900">
                  <a:buBlip>
                    <a:blip r:embed="rId3"/>
                  </a:buBlip>
                </a:pPr>
                <a:r>
                  <a:rPr lang="ru-RU" sz="2400" dirty="0" smtClean="0"/>
                  <a:t>потребитель в первую очередь приобретает блага, имеющие наибольшую полезность;</a:t>
                </a:r>
              </a:p>
              <a:p>
                <a:pPr marL="342900" indent="-342900">
                  <a:buBlip>
                    <a:blip r:embed="rId3"/>
                  </a:buBlip>
                </a:pPr>
                <a:r>
                  <a:rPr lang="ru-RU" sz="2400" dirty="0" smtClean="0"/>
                  <a:t>приобретаемый набор благ должен принести максимальную полезность;</a:t>
                </a:r>
              </a:p>
              <a:p>
                <a:pPr marL="342900" indent="-342900">
                  <a:buBlip>
                    <a:blip r:embed="rId3"/>
                  </a:buBlip>
                </a:pPr>
                <a:r>
                  <a:rPr lang="ru-RU" sz="2400" dirty="0" smtClean="0"/>
                  <a:t>последние денежные единицы, затраченные на каждое благо (1, 2, …, </a:t>
                </a:r>
                <a:r>
                  <a:rPr lang="en-US" sz="2400" dirty="0" smtClean="0"/>
                  <a:t>n</a:t>
                </a:r>
                <a:r>
                  <a:rPr lang="ru-RU" sz="2400" dirty="0" smtClean="0"/>
                  <a:t>), должны принести одинаковую предельную полезность (второй закон </a:t>
                </a:r>
                <a:r>
                  <a:rPr lang="ru-RU" sz="2400" dirty="0" err="1" smtClean="0"/>
                  <a:t>Госсена</a:t>
                </a:r>
                <a:r>
                  <a:rPr lang="ru-RU" sz="2400" dirty="0" smtClean="0"/>
                  <a:t>):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𝐌𝐔𝟏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𝐏𝟏</m:t>
                        </m:r>
                      </m:den>
                    </m:f>
                    <m:r>
                      <a:rPr lang="ru-RU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𝐌𝐔𝟐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𝐏𝟐</m:t>
                        </m:r>
                      </m:den>
                    </m:f>
                    <m:r>
                      <a:rPr lang="ru-RU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=…= 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𝐌𝐔𝐧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𝐏𝐧</m:t>
                        </m:r>
                      </m:den>
                    </m:f>
                  </m:oMath>
                </a14:m>
                <a:r>
                  <a:rPr lang="ru-RU" sz="24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</a:p>
              <a:p>
                <a:r>
                  <a:rPr lang="ru-RU" sz="2200" dirty="0" smtClean="0"/>
                  <a:t>где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200" b="1" i="1">
                            <a:latin typeface="Cambria Math"/>
                          </a:rPr>
                          <m:t>𝐌𝐔𝟏</m:t>
                        </m:r>
                      </m:num>
                      <m:den>
                        <m:r>
                          <a:rPr lang="ru-RU" sz="2200" b="1" i="1">
                            <a:latin typeface="Cambria Math"/>
                          </a:rPr>
                          <m:t>𝐏𝟏</m:t>
                        </m:r>
                      </m:den>
                    </m:f>
                  </m:oMath>
                </a14:m>
                <a:r>
                  <a:rPr lang="ru-RU" sz="2200" dirty="0" smtClean="0"/>
                  <a:t> - взвешенная предельная полезность, или предельная полезность денежной единицы потребителя.</a:t>
                </a:r>
                <a:endParaRPr lang="ru-RU" sz="22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980728"/>
                <a:ext cx="8916855" cy="6061083"/>
              </a:xfrm>
              <a:prstGeom prst="rect">
                <a:avLst/>
              </a:prstGeom>
              <a:blipFill rotWithShape="1">
                <a:blip r:embed="rId4"/>
                <a:stretch>
                  <a:fillRect l="-1163" t="-805" r="-2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021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3973"/>
            <a:ext cx="8974242" cy="1069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Потребительское равновесие с точки зрения кардиналистской теории 2 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07504" y="1340768"/>
                <a:ext cx="8916855" cy="4724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/>
                  <a:t>Если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/>
                          </a:rPr>
                          <m:t>𝐌𝐔𝟏</m:t>
                        </m:r>
                      </m:num>
                      <m:den>
                        <m:r>
                          <a:rPr lang="ru-RU" sz="2400" b="1" i="1">
                            <a:latin typeface="Cambria Math"/>
                          </a:rPr>
                          <m:t>𝐏𝟏</m:t>
                        </m:r>
                      </m:den>
                    </m:f>
                    <m:r>
                      <a:rPr lang="ru-RU" sz="2400" b="1" i="1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ru-RU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/>
                          </a:rPr>
                          <m:t>𝐌𝐔𝟐</m:t>
                        </m:r>
                      </m:num>
                      <m:den>
                        <m:r>
                          <a:rPr lang="ru-RU" sz="2400" b="1" i="1">
                            <a:latin typeface="Cambria Math"/>
                          </a:rPr>
                          <m:t>𝐏𝟐</m:t>
                        </m:r>
                      </m:den>
                    </m:f>
                  </m:oMath>
                </a14:m>
                <a:r>
                  <a:rPr lang="ru-RU" sz="2400" dirty="0"/>
                  <a:t>, то последняя денежная единица, потраченная на товар 1, приносит большую полезность, чем последняя денежная единица, потраченная на товар </a:t>
                </a:r>
                <a:r>
                  <a:rPr lang="ru-RU" sz="2400" dirty="0" smtClean="0"/>
                  <a:t>2. В этом случае потребитель будет восстанавливать равновесие, увеличивая потребление блага 1, имеющего большую предельную полезность.</a:t>
                </a:r>
              </a:p>
              <a:p>
                <a:endParaRPr lang="ru-RU" sz="2400" dirty="0"/>
              </a:p>
              <a:p>
                <a:r>
                  <a:rPr lang="ru-RU" sz="2400" dirty="0" smtClean="0"/>
                  <a:t>Другая запись уравнения потребительского равновесия:</a:t>
                </a:r>
              </a:p>
              <a:p>
                <a:endParaRPr lang="ru-RU" sz="1000" dirty="0" smtClean="0"/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𝐌𝐔𝟏</m:t>
                        </m:r>
                      </m:num>
                      <m:den>
                        <m:r>
                          <a:rPr lang="ru-RU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𝐌𝐔𝟐</m:t>
                        </m:r>
                      </m:den>
                    </m:f>
                    <m:r>
                      <a:rPr lang="ru-RU" sz="2800" b="1" i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𝐏𝟏</m:t>
                        </m:r>
                      </m:num>
                      <m:den>
                        <m:r>
                          <a:rPr lang="ru-RU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𝐏𝟐</m:t>
                        </m:r>
                      </m:den>
                    </m:f>
                  </m:oMath>
                </a14:m>
                <a:r>
                  <a:rPr lang="ru-RU" sz="2800" dirty="0" smtClean="0"/>
                  <a:t>,</a:t>
                </a:r>
              </a:p>
              <a:p>
                <a:endParaRPr lang="ru-RU" sz="2400" dirty="0" smtClean="0"/>
              </a:p>
              <a:p>
                <a:r>
                  <a:rPr lang="ru-RU" sz="2400" dirty="0" smtClean="0"/>
                  <a:t>т.е. отношение предельных полезностей двух товаров – 1 и 2 – равно отношению их цен.</a:t>
                </a:r>
                <a:endParaRPr lang="ru-RU" sz="22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40768"/>
                <a:ext cx="8916855" cy="4724307"/>
              </a:xfrm>
              <a:prstGeom prst="rect">
                <a:avLst/>
              </a:prstGeom>
              <a:blipFill rotWithShape="1">
                <a:blip r:embed="rId3"/>
                <a:stretch>
                  <a:fillRect l="-1094" r="-1778" b="-19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9992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3973"/>
            <a:ext cx="8974242" cy="1069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Потребительское равновесие с точки зрения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ординалистской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теории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436583"/>
            <a:ext cx="89168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предполагает изучение наборов полезности на основе кривых безразличия и влияния доходов на потребительский выбор на основе бюджетных линий.</a:t>
            </a:r>
          </a:p>
          <a:p>
            <a:endParaRPr lang="ru-RU" sz="2800" dirty="0"/>
          </a:p>
          <a:p>
            <a:r>
              <a:rPr lang="ru-RU" sz="2800" dirty="0" smtClean="0"/>
              <a:t>Потребитель делает выбор не между двумя благами, а между наборами двух благ, количество которых можно отложить на осях х и </a:t>
            </a:r>
            <a:r>
              <a:rPr lang="en-US" sz="2800" dirty="0" smtClean="0"/>
              <a:t>y</a:t>
            </a:r>
            <a:r>
              <a:rPr lang="ru-RU" sz="2800" dirty="0" smtClean="0"/>
              <a:t>. Если все соотношения количеств товаров Х и </a:t>
            </a:r>
            <a:r>
              <a:rPr lang="en-US" sz="2800" dirty="0" smtClean="0"/>
              <a:t>Y</a:t>
            </a:r>
            <a:r>
              <a:rPr lang="ru-RU" sz="2800" dirty="0" smtClean="0"/>
              <a:t>  для потребителя равноценны (т.е. имеют одинаковую совокупную полезность), то они принадлежат к набору безразличия.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3671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-99392"/>
            <a:ext cx="8974242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Набор безразличия –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92696"/>
            <a:ext cx="8916855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набор альтернативных вариантов потребительского выбора (комбинаций двух товаров), каждый из которых имеет одинаковую совокупную полезность и поэтому не имеет предпочтения перед другими вариантами.  </a:t>
            </a:r>
          </a:p>
          <a:p>
            <a:endParaRPr lang="ru-RU" sz="1000" dirty="0" smtClean="0"/>
          </a:p>
          <a:p>
            <a:r>
              <a:rPr lang="ru-RU" sz="2400" dirty="0" smtClean="0"/>
              <a:t>Наборы безразличия графически отражаются на кривых безразличия.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безразличия </a:t>
            </a:r>
            <a:r>
              <a:rPr lang="ru-RU" sz="2400" dirty="0" smtClean="0"/>
              <a:t>– множество точек, каждая из которых показывает комбинацию двух товаров с одинаковой совокупной полезностью. </a:t>
            </a:r>
          </a:p>
          <a:p>
            <a:endParaRPr lang="ru-RU" sz="1000" dirty="0" smtClean="0"/>
          </a:p>
          <a:p>
            <a:r>
              <a:rPr lang="ru-RU" sz="2400" dirty="0" smtClean="0"/>
              <a:t>Различный уровень совокупной полезности отражается разными кривыми безразличия. Совокупность кривых безразличия, соответствующих различным уровням полезности, составляет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карту безразличия</a:t>
            </a:r>
            <a:r>
              <a:rPr lang="ru-RU" sz="2400" dirty="0" smtClean="0"/>
              <a:t>. </a:t>
            </a:r>
          </a:p>
          <a:p>
            <a:endParaRPr lang="ru-RU" sz="1000" dirty="0" smtClean="0"/>
          </a:p>
          <a:p>
            <a:r>
              <a:rPr lang="ru-RU" sz="2400" dirty="0" smtClean="0"/>
              <a:t>Идея </a:t>
            </a:r>
            <a:r>
              <a:rPr lang="ru-RU" sz="2400" dirty="0"/>
              <a:t>графического представления системы предпочтений </a:t>
            </a:r>
            <a:r>
              <a:rPr lang="ru-RU" sz="2400" dirty="0" smtClean="0"/>
              <a:t>потребителя </a:t>
            </a:r>
            <a:r>
              <a:rPr lang="ru-RU" sz="2400" dirty="0"/>
              <a:t>с помощью кривых безразличия </a:t>
            </a:r>
            <a:r>
              <a:rPr lang="ru-RU" sz="2400" dirty="0" smtClean="0"/>
              <a:t>принадлежит английскому экономисту </a:t>
            </a:r>
            <a:r>
              <a:rPr lang="ru-RU" sz="2400" dirty="0"/>
              <a:t>Ф. </a:t>
            </a:r>
            <a:r>
              <a:rPr lang="ru-RU" sz="2400" dirty="0" err="1" smtClean="0"/>
              <a:t>Эджуорту</a:t>
            </a:r>
            <a:r>
              <a:rPr lang="ru-RU" sz="2400" dirty="0" smtClean="0"/>
              <a:t>, 1881 </a:t>
            </a:r>
            <a:r>
              <a:rPr lang="ru-RU" sz="2400" dirty="0"/>
              <a:t>г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12305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-2738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Кривые безразличия (графики)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017" y="764704"/>
            <a:ext cx="510848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Любая возможная комбинация </a:t>
            </a:r>
            <a:r>
              <a:rPr lang="ru-RU" sz="2300" dirty="0"/>
              <a:t>благ (например, комбинация А, содержащая </a:t>
            </a:r>
            <a:r>
              <a:rPr lang="ru-RU" sz="2300" dirty="0" smtClean="0"/>
              <a:t>х</a:t>
            </a:r>
            <a:r>
              <a:rPr lang="ru-RU" sz="2300" baseline="-25000" dirty="0" smtClean="0"/>
              <a:t>1 </a:t>
            </a:r>
            <a:r>
              <a:rPr lang="ru-RU" sz="2300" dirty="0" smtClean="0"/>
              <a:t> </a:t>
            </a:r>
            <a:r>
              <a:rPr lang="ru-RU" sz="2300" dirty="0"/>
              <a:t>единиц блага Х и у</a:t>
            </a:r>
            <a:r>
              <a:rPr lang="ru-RU" sz="2300" baseline="-25000" dirty="0"/>
              <a:t>1</a:t>
            </a:r>
            <a:r>
              <a:rPr lang="ru-RU" sz="2300" dirty="0"/>
              <a:t> единиц благ Y) может быть представлена в виде точки на </a:t>
            </a:r>
            <a:r>
              <a:rPr lang="ru-RU" sz="2300" dirty="0" smtClean="0"/>
              <a:t>графике, где </a:t>
            </a:r>
            <a:r>
              <a:rPr lang="ru-RU" sz="2300" dirty="0"/>
              <a:t>по оси абсцисс откладывается количество единиц блага X, а по оси ординат - количество единиц блага Y. </a:t>
            </a:r>
          </a:p>
        </p:txBody>
      </p:sp>
      <p:pic>
        <p:nvPicPr>
          <p:cNvPr id="2052" name="Picture 4" descr="http://50.economicus.ru/img/50_13_f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3672408" cy="306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50.economicus.ru/img/50_13_f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05165"/>
            <a:ext cx="3316449" cy="29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04456" y="4021321"/>
            <a:ext cx="49320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/>
              <a:t>Кривая безразличия может быть проведена через каждую точку в пространстве </a:t>
            </a:r>
            <a:r>
              <a:rPr lang="ru-RU" sz="2300" dirty="0" smtClean="0"/>
              <a:t>благ. Чем больше уровень совокупной полезности, тем правее и выше расположена кривая безразличия, т.е.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&gt; I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&gt; I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dirty="0" smtClean="0"/>
              <a:t>.</a:t>
            </a:r>
            <a:endParaRPr lang="ru-RU" sz="2300" dirty="0"/>
          </a:p>
        </p:txBody>
      </p:sp>
      <p:sp>
        <p:nvSpPr>
          <p:cNvPr id="9" name="Дуга 8"/>
          <p:cNvSpPr/>
          <p:nvPr/>
        </p:nvSpPr>
        <p:spPr>
          <a:xfrm rot="10800000">
            <a:off x="2123728" y="-603448"/>
            <a:ext cx="2535289" cy="3246813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461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кривых безразличия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980728"/>
            <a:ext cx="496447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Кривые </a:t>
            </a:r>
            <a:r>
              <a:rPr lang="ru-RU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безразличия имеют отрицательный наклон</a:t>
            </a:r>
            <a:r>
              <a:rPr lang="ru-RU" sz="2600" dirty="0"/>
              <a:t>. </a:t>
            </a:r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smtClean="0"/>
              <a:t>Чтобы </a:t>
            </a:r>
            <a:r>
              <a:rPr lang="ru-RU" sz="2600" dirty="0"/>
              <a:t>сохранить </a:t>
            </a:r>
            <a:r>
              <a:rPr lang="ru-RU" sz="2600" dirty="0" smtClean="0"/>
              <a:t>совокупный уровень </a:t>
            </a:r>
            <a:r>
              <a:rPr lang="ru-RU" sz="2600" dirty="0"/>
              <a:t>полезности </a:t>
            </a:r>
            <a:r>
              <a:rPr lang="ru-RU" sz="2600" dirty="0" smtClean="0"/>
              <a:t>набора А, </a:t>
            </a:r>
            <a:r>
              <a:rPr lang="ru-RU" sz="2600" dirty="0"/>
              <a:t>при уменьшении потребления </a:t>
            </a:r>
            <a:r>
              <a:rPr lang="ru-RU" sz="2600" dirty="0" smtClean="0"/>
              <a:t>блага </a:t>
            </a:r>
            <a:r>
              <a:rPr lang="ru-RU" sz="2600" i="1" dirty="0"/>
              <a:t>X</a:t>
            </a:r>
            <a:r>
              <a:rPr lang="ru-RU" sz="2600" dirty="0"/>
              <a:t>, потребитель должен компенсировать это уменьшение увеличением потребления </a:t>
            </a:r>
            <a:r>
              <a:rPr lang="ru-RU" sz="2600" dirty="0" smtClean="0"/>
              <a:t>блага </a:t>
            </a:r>
            <a:r>
              <a:rPr lang="ru-RU" sz="2600" i="1" dirty="0" smtClean="0"/>
              <a:t>Y.</a:t>
            </a:r>
            <a:endParaRPr lang="ru-RU" sz="2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4984720"/>
            <a:ext cx="82089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Все </a:t>
            </a:r>
            <a:r>
              <a:rPr lang="ru-RU" sz="2600" dirty="0"/>
              <a:t>наборы благ, имеющие равный с набором А уровень полезности, должны лежать в квадрантах II и IV.</a:t>
            </a:r>
          </a:p>
        </p:txBody>
      </p:sp>
      <p:pic>
        <p:nvPicPr>
          <p:cNvPr id="3074" name="Picture 2" descr="http://50.economicus.ru/img/50_13_f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17047"/>
            <a:ext cx="3396169" cy="317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350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кривых безразличия 2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92696"/>
            <a:ext cx="868422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ru-RU" sz="2300" dirty="0" smtClean="0"/>
              <a:t>Кривая безразличия является непрерывной функцией вида          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= f(</a:t>
            </a:r>
            <a:r>
              <a:rPr lang="ru-RU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y)</a:t>
            </a:r>
            <a:r>
              <a:rPr lang="ru-RU" sz="2300" dirty="0" smtClean="0"/>
              <a:t> </a:t>
            </a:r>
            <a:r>
              <a:rPr lang="ru-RU" sz="2300" dirty="0"/>
              <a:t>(где </a:t>
            </a:r>
            <a:r>
              <a:rPr lang="ru-RU" sz="2300" dirty="0" smtClean="0"/>
              <a:t>х </a:t>
            </a:r>
            <a:r>
              <a:rPr lang="ru-RU" sz="2300" dirty="0"/>
              <a:t>и </a:t>
            </a:r>
            <a:r>
              <a:rPr lang="en-US" sz="2300" dirty="0" smtClean="0"/>
              <a:t>y</a:t>
            </a:r>
            <a:r>
              <a:rPr lang="ru-RU" sz="2300" dirty="0" smtClean="0"/>
              <a:t> </a:t>
            </a:r>
            <a:r>
              <a:rPr lang="ru-RU" sz="2300" dirty="0"/>
              <a:t>– потребительская корзина</a:t>
            </a:r>
            <a:r>
              <a:rPr lang="ru-RU" sz="2300" dirty="0" smtClean="0"/>
              <a:t>), а </a:t>
            </a:r>
            <a:r>
              <a:rPr lang="ru-RU" sz="2300" dirty="0"/>
              <a:t>не </a:t>
            </a:r>
            <a:r>
              <a:rPr lang="ru-RU" sz="2300" dirty="0" smtClean="0"/>
              <a:t>набором дискретных точек. Наиболее часто при стандартном анализе используется функция вида 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= </a:t>
            </a:r>
            <a:r>
              <a:rPr lang="ru-RU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∙y</a:t>
            </a:r>
            <a:r>
              <a:rPr lang="ru-RU" sz="2300" dirty="0" smtClean="0"/>
              <a:t>, графически отражаемая обычной гиперболой.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300" dirty="0"/>
              <a:t>Кривая безразличия выпукла к началу координат.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300" dirty="0" smtClean="0"/>
              <a:t>Две </a:t>
            </a:r>
            <a:r>
              <a:rPr lang="ru-RU" sz="2300" dirty="0"/>
              <a:t>кривые безразличия не могут пересекаться</a:t>
            </a:r>
            <a:r>
              <a:rPr lang="ru-RU" sz="2300" dirty="0" smtClean="0"/>
              <a:t>. Две </a:t>
            </a:r>
            <a:r>
              <a:rPr lang="ru-RU" sz="2300" dirty="0"/>
              <a:t>кривые безразличия не могут иметь общую точку, так как один набор благ не может </a:t>
            </a:r>
            <a:r>
              <a:rPr lang="ru-RU" sz="2300" dirty="0" smtClean="0"/>
              <a:t>иметь два различные уровни полезности.</a:t>
            </a:r>
          </a:p>
          <a:p>
            <a:pPr marL="514350" indent="-514350">
              <a:buAutoNum type="arabicPeriod" startAt="2"/>
            </a:pPr>
            <a:r>
              <a:rPr lang="ru-RU" sz="2300" dirty="0" smtClean="0"/>
              <a:t>Форма и наклон кривой безразличия определяется вкусовыми предпочтениями потребителя, т.е. зависит от нормы замещения, в соответствии с которой одно благо может быть заменено другим без изменения совокупной полезности.</a:t>
            </a:r>
          </a:p>
          <a:p>
            <a:pPr marL="514350" indent="-514350">
              <a:buAutoNum type="arabicPeriod" startAt="2"/>
            </a:pPr>
            <a:r>
              <a:rPr lang="ru-RU" sz="2300" dirty="0" smtClean="0"/>
              <a:t>Абсолютная величина наклона кривой безразличия (тангенс угла наклона касательной к оси абсцисс) в какой-либо точке равна предельной норме замещения</a:t>
            </a:r>
            <a:r>
              <a:rPr lang="ru-RU" sz="2500" dirty="0" smtClean="0"/>
              <a:t>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011963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78278" y="44624"/>
            <a:ext cx="811014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замещения (субституции) –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8259" y="764704"/>
            <a:ext cx="854020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участок кривой безразличия, на котором возможна эффективная (т.е. без сокращения совокупной полезности) замена одного товара другим. </a:t>
            </a:r>
            <a:endParaRPr lang="ru-RU" sz="26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07504" y="2329975"/>
            <a:ext cx="4752528" cy="3835329"/>
            <a:chOff x="261063" y="2129374"/>
            <a:chExt cx="4979440" cy="3835329"/>
          </a:xfrm>
        </p:grpSpPr>
        <p:pic>
          <p:nvPicPr>
            <p:cNvPr id="4098" name="Picture 2" descr="http://www.milogiya2007.ru/40/econom49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648" y="2129374"/>
              <a:ext cx="4869855" cy="3835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259632" y="5229200"/>
              <a:ext cx="7920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 smtClean="0"/>
                <a:t>B</a:t>
              </a:r>
              <a:r>
                <a:rPr lang="en-US" sz="2200" b="1" baseline="-25000" dirty="0" smtClean="0"/>
                <a:t>MIN</a:t>
              </a:r>
              <a:endParaRPr lang="ru-RU" sz="22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1063" y="4293096"/>
              <a:ext cx="8889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 smtClean="0"/>
                <a:t>A</a:t>
              </a:r>
              <a:r>
                <a:rPr lang="en-US" sz="2200" b="1" baseline="-25000" dirty="0" smtClean="0"/>
                <a:t>MIN</a:t>
              </a:r>
              <a:endParaRPr lang="ru-RU" sz="2200" b="1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5076056" y="2460952"/>
            <a:ext cx="39563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</a:t>
            </a:r>
            <a:r>
              <a:rPr lang="en-US" sz="2400" b="1" baseline="-25000" dirty="0" smtClean="0"/>
              <a:t>MIN</a:t>
            </a:r>
            <a:r>
              <a:rPr lang="ru-RU" sz="2400" b="1" dirty="0" smtClean="0"/>
              <a:t> </a:t>
            </a:r>
            <a:r>
              <a:rPr lang="ru-RU" sz="2400" dirty="0" smtClean="0"/>
              <a:t>– минимально необходимое количество товара А, от которого потребитель не может отказаться. </a:t>
            </a:r>
            <a:r>
              <a:rPr lang="en-US" sz="2400" b="1" dirty="0" smtClean="0"/>
              <a:t>B</a:t>
            </a:r>
            <a:r>
              <a:rPr lang="en-US" sz="2400" b="1" baseline="-25000" dirty="0" smtClean="0"/>
              <a:t>MIN</a:t>
            </a:r>
            <a:r>
              <a:rPr lang="ru-RU" sz="2400" b="1" dirty="0" smtClean="0"/>
              <a:t> </a:t>
            </a:r>
            <a:r>
              <a:rPr lang="ru-RU" sz="2400" dirty="0" smtClean="0"/>
              <a:t>– минимально </a:t>
            </a:r>
            <a:r>
              <a:rPr lang="ru-RU" sz="2400" dirty="0"/>
              <a:t>необходимое количество товара </a:t>
            </a:r>
            <a:r>
              <a:rPr lang="ru-RU" sz="2400" dirty="0" smtClean="0"/>
              <a:t>В, </a:t>
            </a:r>
            <a:r>
              <a:rPr lang="ru-RU" sz="2400" dirty="0"/>
              <a:t>от которого потребитель не может отказаться. </a:t>
            </a:r>
          </a:p>
        </p:txBody>
      </p:sp>
    </p:spTree>
    <p:extLst>
      <p:ext uri="{BB962C8B-B14F-4D97-AF65-F5344CB8AC3E}">
        <p14:creationId xmlns:p14="http://schemas.microsoft.com/office/powerpoint/2010/main" val="2678669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0092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Предельная норма замещения –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839" y="764704"/>
            <a:ext cx="888164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количество одного блага, от которого потребитель готов отказаться, чтобы получить дополнительную единицу другого блага. Это прирост полезности замещающего блага, который компенсирует потерю полезности замещаемого блага. 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283968" y="3100941"/>
                <a:ext cx="4751482" cy="3136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600" dirty="0" smtClean="0"/>
                  <a:t>При движении потребительского выбора из точки А в точку В, т.е. при замещении товара </a:t>
                </a:r>
                <a:r>
                  <a:rPr lang="en-US" sz="2600" dirty="0" smtClean="0"/>
                  <a:t>Y</a:t>
                </a:r>
                <a:r>
                  <a:rPr lang="ru-RU" sz="2600" dirty="0" smtClean="0"/>
                  <a:t> товаром Х, формула ПНЗ: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𝐌𝐑𝐒𝐱𝐲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𝚫</m:t>
                        </m:r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𝐲</m:t>
                        </m:r>
                      </m:num>
                      <m:den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𝚫</m:t>
                        </m:r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𝐱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𝐌𝐔𝐱</m:t>
                        </m:r>
                      </m:num>
                      <m:den>
                        <m:r>
                          <a:rPr lang="en-US" sz="28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𝐌𝐔𝐲</m:t>
                        </m:r>
                      </m:den>
                    </m:f>
                    <m:r>
                      <a:rPr lang="ru-RU" sz="28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.</m:t>
                    </m:r>
                  </m:oMath>
                </a14:m>
                <a:endParaRPr lang="ru-RU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ru-RU" sz="2400" dirty="0" smtClean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100941"/>
                <a:ext cx="4751482" cy="3136371"/>
              </a:xfrm>
              <a:prstGeom prst="rect">
                <a:avLst/>
              </a:prstGeom>
              <a:blipFill rotWithShape="1">
                <a:blip r:embed="rId3"/>
                <a:stretch>
                  <a:fillRect l="-2311" t="-1556" r="-1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http://modern-econ.ru/images/stories/0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62" y="3094968"/>
            <a:ext cx="3934214" cy="314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175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предельной нормы замещения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82839" y="764704"/>
                <a:ext cx="8881649" cy="5960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eriod"/>
                </a:pPr>
                <a:r>
                  <a:rPr lang="ru-RU" sz="2600" dirty="0" smtClean="0"/>
                  <a:t>Эффективная замена одного блага другим зависит от вкусовых предпочтений потребителя (индивидуальна).</a:t>
                </a:r>
              </a:p>
              <a:p>
                <a:pPr marL="514350" indent="-514350">
                  <a:buAutoNum type="arabicPeriod"/>
                </a:pPr>
                <a:r>
                  <a:rPr lang="ru-RU" sz="2600" dirty="0"/>
                  <a:t>Тангенс угла наклона кривой безразличия всегда отрицателен, т.к. зависимость между </a:t>
                </a:r>
                <a:r>
                  <a:rPr lang="el-GR" sz="2600" dirty="0" smtClean="0">
                    <a:cs typeface="Times New Roman"/>
                  </a:rPr>
                  <a:t>Δ</a:t>
                </a:r>
                <a:r>
                  <a:rPr lang="ru-RU" sz="2600" dirty="0" smtClean="0">
                    <a:cs typeface="Times New Roman"/>
                  </a:rPr>
                  <a:t>х </a:t>
                </a:r>
                <a:r>
                  <a:rPr lang="ru-RU" sz="2600" dirty="0">
                    <a:cs typeface="Times New Roman"/>
                  </a:rPr>
                  <a:t>и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>
                        <a:latin typeface="Cambria Math"/>
                        <a:cs typeface="Times New Roman"/>
                      </a:rPr>
                      <m:t>Δ</m:t>
                    </m:r>
                  </m:oMath>
                </a14:m>
                <a:r>
                  <a:rPr lang="en-US" sz="2600" dirty="0" smtClean="0"/>
                  <a:t>y</a:t>
                </a:r>
                <a:r>
                  <a:rPr lang="ru-RU" sz="2600" dirty="0"/>
                  <a:t> обратная</a:t>
                </a:r>
                <a:r>
                  <a:rPr lang="ru-RU" sz="2600" dirty="0" smtClean="0"/>
                  <a:t>. Значение </a:t>
                </a:r>
                <a:r>
                  <a:rPr lang="en-US" sz="2600" dirty="0" smtClean="0"/>
                  <a:t>MRS</a:t>
                </a:r>
                <a:r>
                  <a:rPr lang="ru-RU" sz="2600" dirty="0" smtClean="0"/>
                  <a:t> является положительным, т.к. характеризует количество товара, и равно абсолютной величине угла наклона кривой. </a:t>
                </a:r>
              </a:p>
              <a:p>
                <a:pPr marL="514350" indent="-514350">
                  <a:buAutoNum type="arabicPeriod"/>
                </a:pPr>
                <a:r>
                  <a:rPr lang="ru-RU" sz="2600" dirty="0" smtClean="0"/>
                  <a:t>Поскольку </a:t>
                </a:r>
                <a14:m>
                  <m:oMath xmlns:m="http://schemas.openxmlformats.org/officeDocument/2006/math">
                    <m:r>
                      <a:rPr lang="en-US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𝐌𝐑𝐒𝐱𝐲</m:t>
                    </m:r>
                    <m:r>
                      <a:rPr lang="en-US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2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𝚫</m:t>
                        </m:r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𝐲</m:t>
                        </m:r>
                      </m:num>
                      <m:den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𝚫</m:t>
                        </m:r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𝐱</m:t>
                        </m:r>
                      </m:den>
                    </m:f>
                  </m:oMath>
                </a14:m>
                <a:r>
                  <a:rPr lang="ru-RU" sz="2600" dirty="0" smtClean="0"/>
                  <a:t>, для непрерывного случая предельная </a:t>
                </a:r>
                <a:r>
                  <a:rPr lang="ru-RU" sz="2600" dirty="0"/>
                  <a:t>норма замещения – производная функции, отражаемой кривой </a:t>
                </a:r>
                <a:r>
                  <a:rPr lang="ru-RU" sz="2600" dirty="0" smtClean="0"/>
                  <a:t>безразличия</a:t>
                </a:r>
                <a:r>
                  <a:rPr lang="ru-RU" sz="2600" dirty="0"/>
                  <a:t>:</a:t>
                </a:r>
                <a:endParaRPr lang="ru-RU" sz="2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𝐌𝐑𝐒𝐱𝐲</m:t>
                    </m:r>
                    <m:r>
                      <a:rPr lang="en-US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6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 b="1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𝐔</m:t>
                        </m:r>
                      </m:e>
                      <m:sup>
                        <m:r>
                          <a:rPr lang="en-US" sz="2600" b="1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ru-RU" sz="2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</a:t>
                </a:r>
                <a:r>
                  <a:rPr lang="en-US" sz="2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f’(x, y)</a:t>
                </a:r>
                <a:r>
                  <a:rPr lang="ru-RU" sz="2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1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𝐝</m:t>
                        </m:r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𝐲</m:t>
                        </m:r>
                      </m:num>
                      <m:den>
                        <m:r>
                          <a:rPr lang="en-US" sz="2600" b="1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𝐝</m:t>
                        </m:r>
                        <m:r>
                          <a:rPr lang="en-US" sz="2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𝐱</m:t>
                        </m:r>
                      </m:den>
                    </m:f>
                  </m:oMath>
                </a14:m>
                <a:r>
                  <a:rPr lang="ru-RU" sz="2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</a:t>
                </a:r>
              </a:p>
              <a:p>
                <a:r>
                  <a:rPr lang="ru-RU" sz="2400" dirty="0" smtClean="0"/>
                  <a:t>Это </a:t>
                </a:r>
                <a:r>
                  <a:rPr lang="ru-RU" sz="2400" dirty="0"/>
                  <a:t>значит, что графически в любой точке </a:t>
                </a:r>
                <a:r>
                  <a:rPr lang="ru-RU" sz="2400" dirty="0" smtClean="0"/>
                  <a:t>кривой безразличия предельная норма замещения </a:t>
                </a:r>
                <a:r>
                  <a:rPr lang="ru-RU" sz="2400" dirty="0"/>
                  <a:t>равна тангенсу угла наклона касательной к </a:t>
                </a:r>
                <a:r>
                  <a:rPr lang="ru-RU" sz="2400" dirty="0" smtClean="0"/>
                  <a:t>кривой безразличия в </a:t>
                </a:r>
                <a:r>
                  <a:rPr lang="ru-RU" sz="2400" dirty="0"/>
                  <a:t>этой точке</a:t>
                </a:r>
                <a:r>
                  <a:rPr lang="ru-RU" sz="2400" dirty="0" smtClean="0"/>
                  <a:t>.</a:t>
                </a:r>
                <a:endPara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9" y="764704"/>
                <a:ext cx="8881649" cy="5960542"/>
              </a:xfrm>
              <a:prstGeom prst="rect">
                <a:avLst/>
              </a:prstGeom>
              <a:blipFill rotWithShape="1">
                <a:blip r:embed="rId3"/>
                <a:stretch>
                  <a:fillRect l="-1304" t="-920" b="-13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217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2738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предельной нормы замещения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839" y="647978"/>
            <a:ext cx="888164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4. С </a:t>
            </a:r>
            <a:r>
              <a:rPr lang="ru-RU" sz="2600" dirty="0"/>
              <a:t>ростом потребления товара Х предельная норма замещения товара </a:t>
            </a:r>
            <a:r>
              <a:rPr lang="en-US" sz="2600" dirty="0"/>
              <a:t>Y</a:t>
            </a:r>
            <a:r>
              <a:rPr lang="ru-RU" sz="2600" dirty="0"/>
              <a:t> товаром Х уменьшается, что отражается в замедлении </a:t>
            </a:r>
            <a:r>
              <a:rPr lang="ru-RU" sz="2600" dirty="0" smtClean="0"/>
              <a:t>прироста функции и выпуклой форме к началу координат. Иными словами, чем больше потребляется товара Х, тем от меньшего количества товара </a:t>
            </a:r>
            <a:r>
              <a:rPr lang="en-US" sz="2600" dirty="0" smtClean="0"/>
              <a:t>Y</a:t>
            </a:r>
            <a:r>
              <a:rPr lang="ru-RU" sz="2600" dirty="0" smtClean="0"/>
              <a:t> потребитель готов отказаться ради дополнительной единицы товара Х.</a:t>
            </a:r>
          </a:p>
        </p:txBody>
      </p:sp>
      <p:pic>
        <p:nvPicPr>
          <p:cNvPr id="2049" name="Picture 1" descr="http://50.economicus.ru/img/50_13_f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3848"/>
            <a:ext cx="3672408" cy="35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895180" y="3267462"/>
                <a:ext cx="5069307" cy="311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Данное свойство отражается на графике уменьшением величины </a:t>
                </a:r>
                <a:r>
                  <a:rPr lang="el-GR" sz="2400" dirty="0" smtClean="0">
                    <a:latin typeface="Times New Roman"/>
                    <a:cs typeface="Times New Roman"/>
                  </a:rPr>
                  <a:t>Δ</a:t>
                </a:r>
                <a:r>
                  <a:rPr lang="en-US" sz="2400" dirty="0" smtClean="0">
                    <a:latin typeface="Times New Roman"/>
                    <a:cs typeface="Times New Roman"/>
                  </a:rPr>
                  <a:t>y</a:t>
                </a:r>
                <a:endParaRPr lang="ru-RU" sz="2400" dirty="0">
                  <a:latin typeface="Times New Roman"/>
                  <a:cs typeface="Times New Roman"/>
                </a:endParaRPr>
              </a:p>
              <a:p>
                <a:r>
                  <a:rPr lang="ru-RU" sz="2400" dirty="0" smtClean="0">
                    <a:cs typeface="Times New Roman"/>
                  </a:rPr>
                  <a:t>при увеличении количества товара Х, а также уменьшением величины </a:t>
                </a:r>
                <a:r>
                  <a:rPr lang="el-GR" sz="2400" dirty="0" smtClean="0">
                    <a:latin typeface="Times New Roman"/>
                    <a:cs typeface="Times New Roman"/>
                  </a:rPr>
                  <a:t>Δ</a:t>
                </a:r>
                <a:r>
                  <a:rPr lang="ru-RU" sz="2400" dirty="0" smtClean="0">
                    <a:latin typeface="Times New Roman"/>
                    <a:cs typeface="Times New Roman"/>
                  </a:rPr>
                  <a:t>х</a:t>
                </a:r>
                <a:endParaRPr lang="ru-RU" sz="2400" dirty="0">
                  <a:latin typeface="Times New Roman"/>
                  <a:cs typeface="Times New Roman"/>
                </a:endParaRPr>
              </a:p>
              <a:p>
                <a:r>
                  <a:rPr lang="ru-RU" sz="2400" dirty="0">
                    <a:cs typeface="Times New Roman"/>
                  </a:rPr>
                  <a:t>при увеличении количества товара </a:t>
                </a:r>
                <a:r>
                  <a:rPr lang="en-US" sz="2400" dirty="0" smtClean="0">
                    <a:cs typeface="Times New Roman"/>
                  </a:rPr>
                  <a:t>Y</a:t>
                </a:r>
                <a:r>
                  <a:rPr lang="ru-RU" sz="2400" dirty="0" smtClean="0">
                    <a:cs typeface="Times New Roman"/>
                  </a:rPr>
                  <a:t>: </a:t>
                </a:r>
              </a:p>
              <a:p>
                <a:endParaRPr lang="ru-RU" sz="2400" dirty="0" smtClean="0">
                  <a:cs typeface="Times New 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𝐲</m:t>
                          </m:r>
                          <m:r>
                            <a:rPr lang="en-US" sz="2800" b="1" i="1" baseline="-2500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ru-RU" sz="28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𝐱</m:t>
                          </m:r>
                          <m:r>
                            <a:rPr lang="en-US" sz="2800" b="1" i="1" baseline="-25000">
                              <a:latin typeface="Cambria Math"/>
                            </a:rPr>
                            <m:t>𝟏</m:t>
                          </m:r>
                          <m:r>
                            <a:rPr lang="en-US" sz="2800" b="1" baseline="-2500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US" sz="2800" b="1" i="1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ru-RU" sz="2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𝐲</m:t>
                          </m:r>
                          <m:r>
                            <a:rPr lang="en-US" sz="2800" b="1" i="1" baseline="-2500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ru-RU" sz="28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𝐱</m:t>
                          </m:r>
                          <m:r>
                            <a:rPr lang="en-US" sz="2800" b="1" i="1" baseline="-25000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400" dirty="0" smtClean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80" y="3267462"/>
                <a:ext cx="5069307" cy="3113866"/>
              </a:xfrm>
              <a:prstGeom prst="rect">
                <a:avLst/>
              </a:prstGeom>
              <a:blipFill rotWithShape="1">
                <a:blip r:embed="rId4"/>
                <a:stretch>
                  <a:fillRect l="-1923" t="-1566" r="-2404" b="-3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50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2738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Бюджетные ограничения –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82839" y="647978"/>
                <a:ext cx="8881649" cy="6059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- совокупность потребительских наборов, доступных потребителю при данном уровне доходов и данном уровне цен. Все бюджетные ограничения можно записать уравнением:</a:t>
                </a:r>
              </a:p>
              <a:p>
                <a:pPr algn="ctr"/>
                <a:r>
                  <a:rPr 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r>
                  <a:rPr lang="en-US" sz="3200" b="1" baseline="-250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</a:t>
                </a:r>
                <a:r>
                  <a:rPr 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</a:t>
                </a:r>
                <a:r>
                  <a:rPr lang="en-US" sz="3200" b="1" baseline="-250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</a:t>
                </a:r>
                <a:r>
                  <a:rPr 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3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+ P</a:t>
                </a:r>
                <a:r>
                  <a:rPr lang="en-US" sz="32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</a:t>
                </a:r>
                <a:r>
                  <a:rPr lang="en-US" sz="3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</a:t>
                </a:r>
                <a:r>
                  <a:rPr lang="en-US" sz="32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</a:t>
                </a:r>
                <a:r>
                  <a:rPr lang="en-US" sz="3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≤ </a:t>
                </a:r>
                <a:r>
                  <a:rPr lang="ru-RU" sz="3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</a:t>
                </a:r>
                <a:r>
                  <a:rPr lang="ru-RU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endParaRPr lang="ru-RU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ru-RU" sz="1000" dirty="0" smtClean="0"/>
              </a:p>
              <a:p>
                <a:r>
                  <a:rPr lang="ru-RU" sz="2400" dirty="0" smtClean="0"/>
                  <a:t>где </a:t>
                </a:r>
                <a:r>
                  <a:rPr lang="en-US" sz="2400" dirty="0" smtClean="0"/>
                  <a:t>P</a:t>
                </a:r>
                <a:r>
                  <a:rPr lang="en-US" sz="2400" baseline="-25000" dirty="0" smtClean="0"/>
                  <a:t>X</a:t>
                </a:r>
                <a:r>
                  <a:rPr lang="ru-RU" sz="2400" dirty="0" smtClean="0"/>
                  <a:t> и </a:t>
                </a:r>
                <a:r>
                  <a:rPr lang="en-US" sz="2400" dirty="0" smtClean="0"/>
                  <a:t>P</a:t>
                </a:r>
                <a:r>
                  <a:rPr lang="en-US" sz="2400" baseline="-25000" dirty="0" smtClean="0"/>
                  <a:t>Y</a:t>
                </a:r>
                <a:r>
                  <a:rPr lang="ru-RU" sz="2400" baseline="-25000" dirty="0" smtClean="0"/>
                  <a:t> </a:t>
                </a:r>
                <a:r>
                  <a:rPr lang="ru-RU" sz="2400" dirty="0" smtClean="0"/>
                  <a:t>– цены на товары Х и </a:t>
                </a:r>
                <a:r>
                  <a:rPr lang="en-US" sz="2400" dirty="0" smtClean="0"/>
                  <a:t>Y</a:t>
                </a:r>
                <a:r>
                  <a:rPr lang="ru-RU" sz="2400" dirty="0" smtClean="0"/>
                  <a:t>; </a:t>
                </a:r>
                <a:r>
                  <a:rPr lang="en-US" sz="2400" dirty="0" smtClean="0"/>
                  <a:t>Q</a:t>
                </a:r>
                <a:r>
                  <a:rPr lang="en-US" sz="2400" baseline="-25000" dirty="0" smtClean="0"/>
                  <a:t>X</a:t>
                </a:r>
                <a:r>
                  <a:rPr lang="ru-RU" sz="2400" baseline="-25000" dirty="0" smtClean="0"/>
                  <a:t> </a:t>
                </a:r>
                <a:r>
                  <a:rPr lang="ru-RU" sz="2400" dirty="0" smtClean="0"/>
                  <a:t>и </a:t>
                </a:r>
                <a:r>
                  <a:rPr lang="en-US" sz="2400" dirty="0" smtClean="0"/>
                  <a:t>Q</a:t>
                </a:r>
                <a:r>
                  <a:rPr lang="en-US" sz="2400" baseline="-25000" dirty="0" smtClean="0"/>
                  <a:t>Y</a:t>
                </a:r>
                <a:r>
                  <a:rPr lang="ru-RU" sz="2400" baseline="-25000" dirty="0" smtClean="0"/>
                  <a:t> </a:t>
                </a:r>
                <a:r>
                  <a:rPr lang="ru-RU" sz="2400" dirty="0" smtClean="0"/>
                  <a:t>- количество приобретаемых товаров Х и </a:t>
                </a:r>
                <a:r>
                  <a:rPr lang="en-US" sz="2400" dirty="0" smtClean="0"/>
                  <a:t>Y</a:t>
                </a:r>
                <a:r>
                  <a:rPr lang="ru-RU" sz="2400" dirty="0" smtClean="0"/>
                  <a:t>; М – доход потребителя.</a:t>
                </a:r>
                <a:endParaRPr lang="ru-RU" sz="2400" dirty="0"/>
              </a:p>
              <a:p>
                <a:endParaRPr lang="ru-RU" sz="1000" dirty="0" smtClean="0"/>
              </a:p>
              <a:p>
                <a:r>
                  <a:rPr lang="ru-RU" sz="2400" dirty="0" smtClean="0"/>
                  <a:t>Графически бюджетные ограничения можно представить бюджетной линией, уравнение которой имеет вид:</a:t>
                </a:r>
              </a:p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+ P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</a:t>
                </a:r>
                <a:r>
                  <a:rPr lang="en-US" sz="2800" b="1" baseline="-25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:r>
                  <a:rPr lang="en-US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sz="2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</a:t>
                </a:r>
                <a:endParaRPr lang="ru-RU" sz="2600" dirty="0"/>
              </a:p>
              <a:p>
                <a:r>
                  <a:rPr lang="ru-RU" sz="2600" dirty="0" smtClean="0"/>
                  <a:t>или 			       </a:t>
                </a:r>
                <a:r>
                  <a:rPr lang="en-US" sz="2600" b="1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Qy</a:t>
                </a:r>
                <a:r>
                  <a:rPr lang="en-US" sz="2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− </m:t>
                    </m:r>
                    <m:f>
                      <m:fPr>
                        <m:ctrlPr>
                          <a:rPr lang="en-US" sz="2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𝐏𝐱</m:t>
                        </m:r>
                      </m:num>
                      <m:den>
                        <m:r>
                          <a:rPr lang="en-US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𝐐𝐱</m:t>
                    </m:r>
                    <m:r>
                      <a:rPr lang="ru-RU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</m:t>
                    </m:r>
                  </m:oMath>
                </a14:m>
                <a:endParaRPr lang="en-US" sz="2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ru-RU" sz="2400" dirty="0" smtClean="0">
                    <a:solidFill>
                      <a:schemeClr val="tx1"/>
                    </a:solidFill>
                  </a:rPr>
                  <a:t>где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4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</m:oMath>
                </a14:m>
                <a:r>
                  <a:rPr lang="ru-RU" sz="2400" dirty="0" smtClean="0">
                    <a:solidFill>
                      <a:schemeClr val="tx1"/>
                    </a:solidFill>
                  </a:rPr>
                  <a:t> - максимальное количество товара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Y</a:t>
                </a:r>
                <a:r>
                  <a:rPr lang="ru-RU" sz="2400" dirty="0" smtClean="0">
                    <a:solidFill>
                      <a:schemeClr val="tx1"/>
                    </a:solidFill>
                  </a:rPr>
                  <a:t>, которое может купить потребитель на свой доход, 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𝐏𝐱</m:t>
                        </m:r>
                      </m:num>
                      <m:den>
                        <m:r>
                          <a:rPr lang="en-US" sz="24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</m:oMath>
                </a14:m>
                <a:r>
                  <a:rPr lang="ru-RU" sz="2400" dirty="0" smtClean="0">
                    <a:solidFill>
                      <a:schemeClr val="tx1"/>
                    </a:solidFill>
                  </a:rPr>
                  <a:t> - угловой коэффициент бюджетной линии.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9" y="647978"/>
                <a:ext cx="8881649" cy="6059992"/>
              </a:xfrm>
              <a:prstGeom prst="rect">
                <a:avLst/>
              </a:prstGeom>
              <a:blipFill rotWithShape="1">
                <a:blip r:embed="rId3"/>
                <a:stretch>
                  <a:fillRect l="-1235" t="-805" r="-1098" b="-13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195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496" y="-2738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Бюджетная линия – 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839" y="647978"/>
            <a:ext cx="888164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прямая, каждая точка которой отражает набор благ (товаров) с одинаковой совокупной стоимостью. </a:t>
            </a:r>
            <a:endParaRPr lang="ru-RU" sz="2600" dirty="0" smtClean="0">
              <a:solidFill>
                <a:schemeClr val="tx1"/>
              </a:solidFill>
            </a:endParaRPr>
          </a:p>
        </p:txBody>
      </p:sp>
      <p:pic>
        <p:nvPicPr>
          <p:cNvPr id="6146" name="Picture 2" descr="http://50.economicus.ru/img/50_14_f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192" y="1942001"/>
            <a:ext cx="3410056" cy="3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501324" y="1639137"/>
                <a:ext cx="5607180" cy="47193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500" dirty="0" smtClean="0"/>
                  <a:t>Бюджетная линия пересекает ось х в точке В с координатами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5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5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</m:t>
                        </m:r>
                        <m:r>
                          <a:rPr lang="ru-RU" sz="25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den>
                    </m:f>
                  </m:oMath>
                </a14:m>
                <a:r>
                  <a:rPr lang="ru-RU" sz="2500" dirty="0" smtClean="0">
                    <a:solidFill>
                      <a:schemeClr val="tx1"/>
                    </a:solidFill>
                  </a:rPr>
                  <a:t>, 0) и ось </a:t>
                </a:r>
                <a:r>
                  <a:rPr lang="en-US" sz="2500" dirty="0" smtClean="0">
                    <a:solidFill>
                      <a:schemeClr val="tx1"/>
                    </a:solidFill>
                  </a:rPr>
                  <a:t>y</a:t>
                </a:r>
                <a:r>
                  <a:rPr lang="ru-RU" sz="2500" dirty="0" smtClean="0">
                    <a:solidFill>
                      <a:schemeClr val="tx1"/>
                    </a:solidFill>
                  </a:rPr>
                  <a:t> – в точке А с координатами (0,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5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5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</m:t>
                        </m:r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𝒚</m:t>
                        </m:r>
                      </m:den>
                    </m:f>
                  </m:oMath>
                </a14:m>
                <a:r>
                  <a:rPr lang="ru-RU" sz="2500" dirty="0" smtClean="0">
                    <a:solidFill>
                      <a:schemeClr val="tx1"/>
                    </a:solidFill>
                  </a:rPr>
                  <a:t>). </a:t>
                </a:r>
                <a:r>
                  <a:rPr lang="ru-RU" sz="2500" dirty="0" smtClean="0"/>
                  <a:t>Данные точки показывают максимально возможные количества товаров Х и </a:t>
                </a:r>
                <a:r>
                  <a:rPr lang="en-US" sz="2500" dirty="0" smtClean="0"/>
                  <a:t>Y</a:t>
                </a:r>
                <a:r>
                  <a:rPr lang="ru-RU" sz="2500" dirty="0" smtClean="0"/>
                  <a:t>, которые можно приобрести на доход.</a:t>
                </a:r>
              </a:p>
              <a:p>
                <a:r>
                  <a:rPr lang="ru-RU" sz="2500" dirty="0" smtClean="0"/>
                  <a:t>Угол наклона бюджетной линии равен соотношению цен на товары Х и </a:t>
                </a:r>
                <a:r>
                  <a:rPr lang="en-US" sz="2500" dirty="0" smtClean="0"/>
                  <a:t>Y</a:t>
                </a:r>
                <a:r>
                  <a:rPr lang="ru-RU" sz="2500" dirty="0" smtClean="0"/>
                  <a:t>:</a:t>
                </a:r>
              </a:p>
              <a:p>
                <a:pPr algn="ctr"/>
                <a:r>
                  <a:rPr lang="ru-RU" sz="2500" dirty="0" smtClean="0"/>
                  <a:t>      </a:t>
                </a:r>
                <a:r>
                  <a:rPr lang="en-US" sz="2500" dirty="0" err="1" smtClean="0"/>
                  <a:t>tg</a:t>
                </a:r>
                <a:r>
                  <a:rPr lang="ru-RU" sz="2500" dirty="0" smtClean="0">
                    <a:latin typeface="Times New Roman"/>
                    <a:cs typeface="Times New Roman"/>
                  </a:rPr>
                  <a:t>α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5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</m:t>
                        </m:r>
                        <m:r>
                          <a:rPr lang="en-US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𝒚</m:t>
                        </m:r>
                      </m:den>
                    </m:f>
                  </m:oMath>
                </a14:m>
                <a:r>
                  <a:rPr lang="ru-RU" sz="2500" dirty="0" smtClean="0"/>
                  <a:t> /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М</m:t>
                        </m:r>
                      </m:num>
                      <m:den>
                        <m:r>
                          <a:rPr lang="en-US" sz="25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</m:t>
                        </m:r>
                        <m:r>
                          <a:rPr lang="ru-RU" sz="2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den>
                    </m:f>
                  </m:oMath>
                </a14:m>
                <a:r>
                  <a:rPr lang="ru-RU" sz="25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5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𝐏𝐱</m:t>
                        </m:r>
                      </m:num>
                      <m:den>
                        <m:r>
                          <a:rPr lang="en-US" sz="2500" b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</m:oMath>
                </a14:m>
                <a:r>
                  <a:rPr lang="ru-RU" sz="2500" dirty="0" smtClean="0"/>
                  <a:t>.</a:t>
                </a:r>
                <a:r>
                  <a:rPr lang="ru-RU" sz="2500" dirty="0"/>
                  <a:t>		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324" y="1639137"/>
                <a:ext cx="5607180" cy="4719369"/>
              </a:xfrm>
              <a:prstGeom prst="rect">
                <a:avLst/>
              </a:prstGeom>
              <a:blipFill rotWithShape="1">
                <a:blip r:embed="rId4"/>
                <a:stretch>
                  <a:fillRect l="-1739" t="-9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2231847" y="3989501"/>
            <a:ext cx="556534" cy="576064"/>
            <a:chOff x="2231847" y="3989501"/>
            <a:chExt cx="556534" cy="576064"/>
          </a:xfrm>
        </p:grpSpPr>
        <p:sp>
          <p:nvSpPr>
            <p:cNvPr id="11" name="Дуга 10"/>
            <p:cNvSpPr/>
            <p:nvPr/>
          </p:nvSpPr>
          <p:spPr>
            <a:xfrm rot="14393238">
              <a:off x="2248321" y="4025505"/>
              <a:ext cx="576064" cy="504056"/>
            </a:xfrm>
            <a:prstGeom prst="arc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31847" y="3997351"/>
              <a:ext cx="370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b="1" dirty="0" smtClean="0">
                  <a:latin typeface="Times New Roman"/>
                  <a:cs typeface="Times New Roman"/>
                </a:rPr>
                <a:t>α</a:t>
              </a:r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47362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бюджетных ограничений – 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77014"/>
            <a:ext cx="888164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</a:t>
            </a:r>
            <a:r>
              <a:rPr lang="ru-RU" sz="2600" dirty="0"/>
              <a:t>множество точек, характеризующих все наборы товаров, которые может приобрести </a:t>
            </a:r>
            <a:r>
              <a:rPr lang="ru-RU" sz="2600" dirty="0" smtClean="0"/>
              <a:t>потребитель при данном уровне дохода и при </a:t>
            </a:r>
            <a:r>
              <a:rPr lang="ru-RU" sz="2600" dirty="0"/>
              <a:t>данных </a:t>
            </a:r>
            <a:r>
              <a:rPr lang="ru-RU" sz="2600" dirty="0" smtClean="0"/>
              <a:t>ценах. При этом, бюджетная линия – множество </a:t>
            </a:r>
            <a:r>
              <a:rPr lang="ru-RU" sz="2600" dirty="0"/>
              <a:t>точек, характеризующих все наборы товаров, которые может приобрести потребитель, </a:t>
            </a:r>
            <a:r>
              <a:rPr lang="ru-RU" sz="2600" i="1" dirty="0"/>
              <a:t>полностью</a:t>
            </a:r>
            <a:r>
              <a:rPr lang="ru-RU" sz="2600" dirty="0"/>
              <a:t> израсходовав свой доход при данных </a:t>
            </a:r>
            <a:r>
              <a:rPr lang="ru-RU" sz="2600" dirty="0" smtClean="0"/>
              <a:t>ценах.</a:t>
            </a:r>
            <a:endParaRPr lang="ru-RU" sz="2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92721" y="3415640"/>
            <a:ext cx="49151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Наборы </a:t>
            </a:r>
            <a:r>
              <a:rPr lang="en-US" sz="2400" dirty="0" smtClean="0"/>
              <a:t>K </a:t>
            </a:r>
            <a:r>
              <a:rPr lang="ru-RU" sz="2400" dirty="0" smtClean="0"/>
              <a:t>и </a:t>
            </a:r>
            <a:r>
              <a:rPr lang="en-US" sz="2400" dirty="0" smtClean="0"/>
              <a:t>L </a:t>
            </a:r>
            <a:r>
              <a:rPr lang="ru-RU" sz="2400" dirty="0" smtClean="0"/>
              <a:t>– примеры доступных, но нерациональных для потребителя наборов, наборы </a:t>
            </a:r>
            <a:r>
              <a:rPr lang="en-US" sz="2400" dirty="0" smtClean="0"/>
              <a:t>D </a:t>
            </a:r>
            <a:r>
              <a:rPr lang="ru-RU" sz="2400" dirty="0" smtClean="0"/>
              <a:t>и </a:t>
            </a:r>
            <a:r>
              <a:rPr lang="en-US" sz="2400" dirty="0" smtClean="0"/>
              <a:t>E</a:t>
            </a:r>
            <a:r>
              <a:rPr lang="ru-RU" sz="2400" dirty="0" smtClean="0"/>
              <a:t> – примеры недоступных наборов. Наборы А и В – максимально доступные количества каждого из товаров, наборы </a:t>
            </a:r>
            <a:r>
              <a:rPr lang="en-US" sz="2400" dirty="0" smtClean="0"/>
              <a:t>F </a:t>
            </a:r>
            <a:r>
              <a:rPr lang="ru-RU" sz="2400" dirty="0" smtClean="0"/>
              <a:t>и </a:t>
            </a:r>
            <a:r>
              <a:rPr lang="en-US" sz="2400" dirty="0" smtClean="0"/>
              <a:t>G</a:t>
            </a:r>
            <a:r>
              <a:rPr lang="ru-RU" sz="2400" dirty="0" smtClean="0"/>
              <a:t> – примеры рациональных наборов.</a:t>
            </a:r>
            <a:endParaRPr lang="ru-RU" sz="24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395536" y="3351282"/>
            <a:ext cx="3312368" cy="3102054"/>
            <a:chOff x="539552" y="3140968"/>
            <a:chExt cx="3312368" cy="3102054"/>
          </a:xfrm>
        </p:grpSpPr>
        <p:pic>
          <p:nvPicPr>
            <p:cNvPr id="6148" name="Picture 4" descr="http://50.economicus.ru/img/50_14_f2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140968"/>
              <a:ext cx="3312368" cy="3102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Овал 3"/>
            <p:cNvSpPr/>
            <p:nvPr/>
          </p:nvSpPr>
          <p:spPr>
            <a:xfrm>
              <a:off x="1403648" y="4281046"/>
              <a:ext cx="72008" cy="840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954660" y="4869160"/>
              <a:ext cx="72008" cy="840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39652" y="3964994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smtClean="0"/>
                <a:t>F</a:t>
              </a:r>
              <a:endParaRPr lang="ru-RU" sz="2000" b="1" i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9712" y="4581128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smtClean="0"/>
                <a:t>G</a:t>
              </a:r>
              <a:endParaRPr lang="ru-RU" sz="20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1962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4"/>
            <a:ext cx="897424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бюджетных линий (БЛ)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847" y="831478"/>
            <a:ext cx="888164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AutoNum type="romanUcPeriod"/>
            </a:pPr>
            <a:r>
              <a:rPr lang="ru-RU" sz="2600" dirty="0" smtClean="0"/>
              <a:t>БЛ имеет отрицательный наклон: увеличение покупок одного блага возможно только при сокращении покупок другого.</a:t>
            </a:r>
          </a:p>
          <a:p>
            <a:pPr marL="571500" indent="-571500">
              <a:buFontTx/>
              <a:buAutoNum type="romanUcPeriod"/>
            </a:pPr>
            <a:r>
              <a:rPr lang="ru-RU" sz="2600" dirty="0" smtClean="0"/>
              <a:t>Расположение </a:t>
            </a:r>
            <a:r>
              <a:rPr lang="ru-RU" sz="2600" dirty="0"/>
              <a:t>БЛ зависит от величины дохода</a:t>
            </a:r>
            <a:r>
              <a:rPr lang="ru-RU" sz="2600" dirty="0" smtClean="0"/>
              <a:t>. При изменении дохода БЛ сдвигается параллельно вправо (при росте дохода) или влево (при уменьшении дохода).</a:t>
            </a:r>
          </a:p>
          <a:p>
            <a:pPr marL="571500" indent="-571500">
              <a:buFontTx/>
              <a:buAutoNum type="romanUcPeriod"/>
            </a:pPr>
            <a:r>
              <a:rPr lang="ru-RU" sz="2600" dirty="0" smtClean="0"/>
              <a:t>Коэффициент </a:t>
            </a:r>
            <a:r>
              <a:rPr lang="ru-RU" sz="2600" dirty="0"/>
              <a:t>наклона БЛ зависит от соотношения цен товаров (взятого со знаком минус</a:t>
            </a:r>
            <a:r>
              <a:rPr lang="ru-RU" sz="2600" dirty="0" smtClean="0"/>
              <a:t>). При изменении цен товаров БЛ меняет свой угол наклона, т.е. поворачивается по или против часовой стрелки. </a:t>
            </a:r>
          </a:p>
          <a:p>
            <a:pPr marL="571500" indent="-571500">
              <a:buFontTx/>
              <a:buAutoNum type="romanUcPeriod"/>
            </a:pPr>
            <a:r>
              <a:rPr lang="ru-RU" sz="2600" dirty="0" smtClean="0"/>
              <a:t>При одновременном увеличении цен товаров и дохода в </a:t>
            </a:r>
            <a:r>
              <a:rPr lang="en-US" sz="2600" dirty="0" smtClean="0"/>
              <a:t>N</a:t>
            </a:r>
            <a:r>
              <a:rPr lang="ru-RU" sz="2600" dirty="0" smtClean="0"/>
              <a:t> раз положение БЛ не меняется.</a:t>
            </a:r>
          </a:p>
          <a:p>
            <a:pPr marL="571500" indent="-571500">
              <a:buFontTx/>
              <a:buAutoNum type="romanUcPeriod"/>
            </a:pPr>
            <a:r>
              <a:rPr lang="ru-RU" sz="2600" dirty="0" smtClean="0"/>
              <a:t>Уменьшение цен обоих товаров в </a:t>
            </a:r>
            <a:r>
              <a:rPr lang="en-US" sz="2600" dirty="0" smtClean="0"/>
              <a:t>N</a:t>
            </a:r>
            <a:r>
              <a:rPr lang="ru-RU" sz="2600" dirty="0" smtClean="0"/>
              <a:t> раз равносильно увеличению дохода потребителя в </a:t>
            </a:r>
            <a:r>
              <a:rPr lang="en-US" sz="2600" dirty="0" smtClean="0"/>
              <a:t>N</a:t>
            </a:r>
            <a:r>
              <a:rPr lang="ru-RU" sz="2600" dirty="0" smtClean="0"/>
              <a:t> раз. И наоборот.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621522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-27384"/>
            <a:ext cx="897424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Сдвиг бюджетной линии при изменении дохода потребителя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9953" y="1268760"/>
            <a:ext cx="48965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Увеличение дохода при неизменных ценах дает возможность потребителю покупать больше товаров Х и </a:t>
            </a:r>
            <a:r>
              <a:rPr lang="en-US" sz="2600" dirty="0" smtClean="0"/>
              <a:t>Y</a:t>
            </a:r>
            <a:r>
              <a:rPr lang="ru-RU" sz="2600" dirty="0" smtClean="0"/>
              <a:t>. Точки </a:t>
            </a:r>
            <a:r>
              <a:rPr lang="ru-RU" sz="2600" dirty="0"/>
              <a:t>А и </a:t>
            </a:r>
            <a:r>
              <a:rPr lang="ru-RU" sz="2600" dirty="0" smtClean="0"/>
              <a:t>В, отражающие  максимально возможные количества товаров Х и </a:t>
            </a:r>
            <a:r>
              <a:rPr lang="en-US" sz="2600" dirty="0" smtClean="0"/>
              <a:t>Y</a:t>
            </a:r>
            <a:r>
              <a:rPr lang="ru-RU" sz="2600" dirty="0" smtClean="0"/>
              <a:t>,  сдвигаются в положение С и </a:t>
            </a:r>
            <a:r>
              <a:rPr lang="en-US" sz="2600" dirty="0" smtClean="0"/>
              <a:t>D</a:t>
            </a:r>
            <a:r>
              <a:rPr lang="ru-RU" sz="2600" dirty="0" smtClean="0"/>
              <a:t>. Таким образом, бюджетная линия сдвигается вправо вверх. </a:t>
            </a:r>
          </a:p>
        </p:txBody>
      </p:sp>
      <p:pic>
        <p:nvPicPr>
          <p:cNvPr id="7169" name="Picture 1" descr="http://50.economicus.ru/img/50_14_f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05" y="1572865"/>
            <a:ext cx="3600400" cy="358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4301" y="5373216"/>
            <a:ext cx="82809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И наоборот: при снижении уровня дохода количества товаров Х и </a:t>
            </a:r>
            <a:r>
              <a:rPr lang="en-US" sz="2600" dirty="0" smtClean="0"/>
              <a:t>Y</a:t>
            </a:r>
            <a:r>
              <a:rPr lang="ru-RU" sz="2600" dirty="0" smtClean="0"/>
              <a:t> пропорционально сокращаются, и БЛ сдвигается влево вниз.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2776095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-27384"/>
            <a:ext cx="897424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Поворот бюджетной линии при изменении цены одного из товаров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1268760"/>
            <a:ext cx="49828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</a:t>
            </a:r>
            <a:r>
              <a:rPr lang="ru-RU" sz="2400" dirty="0"/>
              <a:t>неизменном доходе и </a:t>
            </a:r>
            <a:r>
              <a:rPr lang="ru-RU" sz="2400" dirty="0" smtClean="0"/>
              <a:t>постоянной цене </a:t>
            </a:r>
            <a:r>
              <a:rPr lang="ru-RU" sz="2400" dirty="0"/>
              <a:t>товара </a:t>
            </a:r>
            <a:r>
              <a:rPr lang="en-US" sz="2400" dirty="0"/>
              <a:t>Y</a:t>
            </a:r>
            <a:r>
              <a:rPr lang="ru-RU" sz="2400" dirty="0"/>
              <a:t> у</a:t>
            </a:r>
            <a:r>
              <a:rPr lang="ru-RU" sz="2400" dirty="0" smtClean="0"/>
              <a:t>меньшение цены товара Х дает возможность потребителю покупать большее его количество. Точка В, отражающая максимально возможное количество товара Х,  сдвигается в положение К. Таким образом, бюджетная линия поворачивается против часовой стрелки, уменьшая угол наклона.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4301" y="551723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 наоборот: при увеличении цены товара Х количество его покупок сокращается, и БЛ поворачивается по часовой стрелке, увеличивая угол наклона.</a:t>
            </a:r>
            <a:endParaRPr lang="ru-RU" sz="24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21786" y="1556792"/>
            <a:ext cx="3802142" cy="3459460"/>
            <a:chOff x="251520" y="1628800"/>
            <a:chExt cx="3802142" cy="3459460"/>
          </a:xfrm>
        </p:grpSpPr>
        <p:pic>
          <p:nvPicPr>
            <p:cNvPr id="10242" name="Picture 2" descr="http://50.economicus.ru/img/50_14_f4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628800"/>
              <a:ext cx="3802142" cy="3459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Дуга 8"/>
            <p:cNvSpPr/>
            <p:nvPr/>
          </p:nvSpPr>
          <p:spPr>
            <a:xfrm rot="14773524">
              <a:off x="2090106" y="4021116"/>
              <a:ext cx="792088" cy="720080"/>
            </a:xfrm>
            <a:prstGeom prst="arc">
              <a:avLst>
                <a:gd name="adj1" fmla="val 17246323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/>
            <p:cNvSpPr/>
            <p:nvPr/>
          </p:nvSpPr>
          <p:spPr>
            <a:xfrm rot="13987813">
              <a:off x="3031029" y="3887976"/>
              <a:ext cx="360040" cy="648072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/>
            <p:cNvSpPr/>
            <p:nvPr/>
          </p:nvSpPr>
          <p:spPr>
            <a:xfrm rot="13987813">
              <a:off x="3115563" y="3953084"/>
              <a:ext cx="360040" cy="648072"/>
            </a:xfrm>
            <a:prstGeom prst="arc">
              <a:avLst>
                <a:gd name="adj1" fmla="val 16785866"/>
                <a:gd name="adj2" fmla="val 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98126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-27384"/>
            <a:ext cx="897424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Равновесие потребителя –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92696"/>
            <a:ext cx="9050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достижение потребителем оптимального набора товаров Х и </a:t>
            </a:r>
            <a:r>
              <a:rPr lang="en-US" sz="2400" dirty="0" smtClean="0"/>
              <a:t>Y</a:t>
            </a:r>
            <a:r>
              <a:rPr lang="ru-RU" sz="2400" dirty="0" smtClean="0"/>
              <a:t>, когда совокупная полезность набора оказывается максимально возможной при заданном бюджетном ограничении.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05704" y="1916832"/>
            <a:ext cx="549871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потребительского равновесия</a:t>
            </a:r>
            <a:r>
              <a:rPr lang="ru-RU" sz="2400" dirty="0" smtClean="0"/>
              <a:t>:</a:t>
            </a:r>
          </a:p>
          <a:p>
            <a:pPr marL="514350" indent="-514350">
              <a:buAutoNum type="romanUcPeriod"/>
            </a:pPr>
            <a:r>
              <a:rPr lang="ru-RU" sz="2400" dirty="0" smtClean="0"/>
              <a:t>достижение максимума общей полезности набора;</a:t>
            </a:r>
          </a:p>
          <a:p>
            <a:pPr marL="514350" indent="-514350">
              <a:buAutoNum type="romanUcPeriod"/>
            </a:pPr>
            <a:r>
              <a:rPr lang="ru-RU" sz="2400" dirty="0" smtClean="0"/>
              <a:t>полное расходование дохода.</a:t>
            </a:r>
          </a:p>
          <a:p>
            <a:endParaRPr lang="ru-RU" sz="1000" dirty="0"/>
          </a:p>
          <a:p>
            <a:r>
              <a:rPr lang="ru-RU" sz="2200" dirty="0" smtClean="0"/>
              <a:t>Графически равновесие представлено точкой Е, т.к. она лежит одновременно на БЛ и на кривой безразличия, максимально удаленной вправо. Наборы </a:t>
            </a:r>
            <a:r>
              <a:rPr lang="en-US" sz="2200" dirty="0" smtClean="0"/>
              <a:t>F</a:t>
            </a:r>
            <a:r>
              <a:rPr lang="ru-RU" sz="2200" dirty="0" smtClean="0"/>
              <a:t>,</a:t>
            </a:r>
            <a:r>
              <a:rPr lang="en-US" sz="2200" dirty="0" smtClean="0"/>
              <a:t> C</a:t>
            </a:r>
            <a:r>
              <a:rPr lang="ru-RU" sz="2200" dirty="0" smtClean="0"/>
              <a:t>, </a:t>
            </a:r>
            <a:r>
              <a:rPr lang="en-US" sz="2200" dirty="0" smtClean="0"/>
              <a:t>D </a:t>
            </a:r>
            <a:r>
              <a:rPr lang="ru-RU" sz="2200" dirty="0" smtClean="0"/>
              <a:t>и </a:t>
            </a:r>
            <a:r>
              <a:rPr lang="en-US" sz="2200" dirty="0" smtClean="0"/>
              <a:t>G</a:t>
            </a:r>
            <a:r>
              <a:rPr lang="ru-RU" sz="2200" dirty="0" smtClean="0"/>
              <a:t> не могут отражать оптимум потребителя, т.к. соответствуют кривым безразличия с более низким уровнем полезности. Набор Н также не оптимален, т.к. выходит за рамки бюджетных ограничений.</a:t>
            </a:r>
            <a:endParaRPr lang="ru-RU" sz="22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79512" y="2188071"/>
            <a:ext cx="3282176" cy="3113137"/>
            <a:chOff x="323528" y="1988840"/>
            <a:chExt cx="3282176" cy="3113137"/>
          </a:xfrm>
        </p:grpSpPr>
        <p:pic>
          <p:nvPicPr>
            <p:cNvPr id="11266" name="Picture 2" descr="http://50.economicus.ru/img/50_14_f5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988840"/>
              <a:ext cx="3282176" cy="3113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Овал 4"/>
            <p:cNvSpPr/>
            <p:nvPr/>
          </p:nvSpPr>
          <p:spPr>
            <a:xfrm>
              <a:off x="1939564" y="3284984"/>
              <a:ext cx="87104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39564" y="2924944"/>
              <a:ext cx="39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i="1" dirty="0"/>
                <a:t>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4474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4"/>
            <a:ext cx="897424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Свойство равновесия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251520" y="1149609"/>
                <a:ext cx="8568952" cy="3287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В точке равновесия бюджетная линия является касательной к кривой безразличия. Значит, наклон </a:t>
                </a:r>
                <a:r>
                  <a:rPr lang="ru-RU" sz="2400" dirty="0"/>
                  <a:t>кривой безразличия в данной точке равен предельной норме </a:t>
                </a:r>
                <a:r>
                  <a:rPr lang="ru-RU" sz="2400" dirty="0" smtClean="0"/>
                  <a:t>замещения </a:t>
                </a:r>
                <a:r>
                  <a:rPr lang="ru-RU" sz="2400" dirty="0"/>
                  <a:t>MRS, а наклон бюджетной линии </a:t>
                </a:r>
                <a:r>
                  <a:rPr lang="ru-RU" sz="2400" dirty="0" smtClean="0"/>
                  <a:t>– соотношению </a:t>
                </a:r>
                <a:r>
                  <a:rPr lang="ru-RU" sz="2400" dirty="0"/>
                  <a:t>цен товаров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𝐏𝐱</m:t>
                        </m:r>
                      </m:num>
                      <m:den>
                        <m:r>
                          <a:rPr lang="en-US" sz="24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</m:oMath>
                </a14:m>
                <a:r>
                  <a:rPr lang="ru-RU" sz="2400" dirty="0" smtClean="0"/>
                  <a:t>.</a:t>
                </a:r>
              </a:p>
              <a:p>
                <a:r>
                  <a:rPr lang="ru-RU" sz="2400" dirty="0" smtClean="0"/>
                  <a:t>В точке равновесия:</a:t>
                </a:r>
                <a:endParaRPr lang="ru-RU" sz="2400" dirty="0"/>
              </a:p>
              <a:p>
                <a:pPr algn="ctr"/>
                <a:r>
                  <a:rPr 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MRS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𝐏𝐱</m:t>
                        </m:r>
                      </m:num>
                      <m:den>
                        <m:r>
                          <a:rPr lang="en-US" sz="32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𝐏𝐲</m:t>
                        </m:r>
                      </m:den>
                    </m:f>
                  </m:oMath>
                </a14:m>
                <a:endParaRPr lang="ru-RU" sz="3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ru-RU" sz="2400" dirty="0" smtClean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49609"/>
                <a:ext cx="8568952" cy="3287503"/>
              </a:xfrm>
              <a:prstGeom prst="rect">
                <a:avLst/>
              </a:prstGeom>
              <a:blipFill rotWithShape="1">
                <a:blip r:embed="rId3"/>
                <a:stretch>
                  <a:fillRect l="-1067" t="-14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208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4"/>
            <a:ext cx="897424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Правило долей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251520" y="1149609"/>
                <a:ext cx="8712968" cy="43207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/>
                  <a:t>Если функция полезности потребителя имеет вид  </a:t>
                </a:r>
                <a:r>
                  <a:rPr lang="en-US" sz="2800" dirty="0" smtClean="0"/>
                  <a:t>U (x, y) = x</a:t>
                </a:r>
                <a:r>
                  <a:rPr lang="ru-RU" sz="2800" i="1" baseline="30000" dirty="0" smtClean="0"/>
                  <a:t>а</a:t>
                </a:r>
                <a:r>
                  <a:rPr lang="en-US" sz="2800" dirty="0" smtClean="0">
                    <a:cs typeface="Times New Roman"/>
                  </a:rPr>
                  <a:t>∙</a:t>
                </a:r>
                <a:r>
                  <a:rPr lang="en-US" sz="2800" dirty="0" err="1" smtClean="0">
                    <a:cs typeface="Times New Roman"/>
                  </a:rPr>
                  <a:t>y</a:t>
                </a:r>
                <a:r>
                  <a:rPr lang="en-US" sz="2800" i="1" baseline="30000" dirty="0" err="1" smtClean="0">
                    <a:cs typeface="Times New Roman"/>
                  </a:rPr>
                  <a:t>b</a:t>
                </a:r>
                <a:r>
                  <a:rPr lang="en-US" sz="2800" dirty="0" smtClean="0">
                    <a:cs typeface="Times New Roman"/>
                  </a:rPr>
                  <a:t>,</a:t>
                </a:r>
                <a:r>
                  <a:rPr lang="ru-RU" sz="2800" dirty="0" smtClean="0">
                    <a:cs typeface="Times New Roman"/>
                  </a:rPr>
                  <a:t> а доход потребителя задан уравнением </a:t>
                </a:r>
                <a:r>
                  <a:rPr lang="ru-RU" sz="2800" dirty="0" err="1" smtClean="0">
                    <a:cs typeface="Times New Roman"/>
                  </a:rPr>
                  <a:t>Р</a:t>
                </a:r>
                <a:r>
                  <a:rPr lang="ru-RU" sz="2800" baseline="-25000" dirty="0" err="1" smtClean="0">
                    <a:cs typeface="Times New Roman"/>
                  </a:rPr>
                  <a:t>х</a:t>
                </a:r>
                <a:r>
                  <a:rPr lang="en-US" sz="2800" dirty="0" smtClean="0">
                    <a:cs typeface="Times New Roman"/>
                  </a:rPr>
                  <a:t>x + </a:t>
                </a:r>
                <a:r>
                  <a:rPr lang="en-US" sz="2800" dirty="0" err="1" smtClean="0">
                    <a:cs typeface="Times New Roman"/>
                  </a:rPr>
                  <a:t>P</a:t>
                </a:r>
                <a:r>
                  <a:rPr lang="en-US" sz="2800" baseline="-25000" dirty="0" err="1" smtClean="0">
                    <a:cs typeface="Times New Roman"/>
                  </a:rPr>
                  <a:t>y</a:t>
                </a:r>
                <a:r>
                  <a:rPr lang="en-US" sz="2800" dirty="0" err="1" smtClean="0">
                    <a:cs typeface="Times New Roman"/>
                  </a:rPr>
                  <a:t>y</a:t>
                </a:r>
                <a:r>
                  <a:rPr lang="en-US" sz="2800" dirty="0" smtClean="0">
                    <a:cs typeface="Times New Roman"/>
                  </a:rPr>
                  <a:t> = I</a:t>
                </a:r>
                <a:r>
                  <a:rPr lang="ru-RU" sz="2800" dirty="0" smtClean="0">
                    <a:cs typeface="Times New Roman"/>
                  </a:rPr>
                  <a:t>, где х и </a:t>
                </a:r>
                <a:r>
                  <a:rPr lang="en-US" sz="2800" dirty="0" smtClean="0">
                    <a:cs typeface="Times New Roman"/>
                  </a:rPr>
                  <a:t>y</a:t>
                </a:r>
                <a:r>
                  <a:rPr lang="ru-RU" sz="2800" dirty="0" smtClean="0">
                    <a:cs typeface="Times New Roman"/>
                  </a:rPr>
                  <a:t> – количества товаров Х и </a:t>
                </a:r>
                <a:r>
                  <a:rPr lang="en-US" sz="2800" dirty="0" smtClean="0">
                    <a:cs typeface="Times New Roman"/>
                  </a:rPr>
                  <a:t>Y</a:t>
                </a:r>
                <a:r>
                  <a:rPr lang="ru-RU" sz="2800" dirty="0" smtClean="0">
                    <a:cs typeface="Times New Roman"/>
                  </a:rPr>
                  <a:t>, а </a:t>
                </a:r>
                <a:r>
                  <a:rPr lang="ru-RU" sz="2800" dirty="0" err="1" smtClean="0">
                    <a:cs typeface="Times New Roman"/>
                  </a:rPr>
                  <a:t>Р</a:t>
                </a:r>
                <a:r>
                  <a:rPr lang="ru-RU" sz="2800" baseline="-25000" dirty="0" err="1" smtClean="0">
                    <a:cs typeface="Times New Roman"/>
                  </a:rPr>
                  <a:t>х</a:t>
                </a:r>
                <a:r>
                  <a:rPr lang="ru-RU" sz="2800" dirty="0" smtClean="0">
                    <a:cs typeface="Times New Roman"/>
                  </a:rPr>
                  <a:t> и Р</a:t>
                </a:r>
                <a:r>
                  <a:rPr lang="en-US" sz="2800" baseline="-25000" dirty="0" smtClean="0">
                    <a:cs typeface="Times New Roman"/>
                  </a:rPr>
                  <a:t>y</a:t>
                </a:r>
                <a:r>
                  <a:rPr lang="ru-RU" sz="2800" dirty="0" smtClean="0">
                    <a:cs typeface="Times New Roman"/>
                  </a:rPr>
                  <a:t> – цены товаров Х и </a:t>
                </a:r>
                <a:r>
                  <a:rPr lang="en-US" sz="2800" dirty="0" smtClean="0">
                    <a:cs typeface="Times New Roman"/>
                  </a:rPr>
                  <a:t>Y</a:t>
                </a:r>
                <a:r>
                  <a:rPr lang="ru-RU" sz="2800" dirty="0" smtClean="0">
                    <a:cs typeface="Times New Roman"/>
                  </a:rPr>
                  <a:t>, то определить оптимальное количество товаров из потребительского набора можно по формулам:</a:t>
                </a:r>
                <a:endParaRPr lang="en-US" sz="2800" dirty="0" smtClean="0">
                  <a:cs typeface="Times New Roman"/>
                </a:endParaRPr>
              </a:p>
              <a:p>
                <a:endParaRPr lang="ru-RU" sz="2400" dirty="0"/>
              </a:p>
              <a:p>
                <a:pPr algn="ctr"/>
                <a:r>
                  <a:rPr lang="ru-RU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 </a:t>
                </a:r>
                <a:r>
                  <a:rPr lang="en-US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:r>
                  <a:rPr lang="ru-RU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3600" b="1" i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3600" b="1" i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/>
                  </a:rPr>
                  <a:t>∙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𝐈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𝐏</m:t>
                        </m:r>
                        <m:r>
                          <a:rPr lang="en-US" sz="3600" b="1" i="1" baseline="-2500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 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+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36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36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/>
                  </a:rPr>
                  <a:t>∙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en-US" sz="36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𝐈</m:t>
                        </m:r>
                      </m:num>
                      <m:den>
                        <m:r>
                          <a:rPr lang="en-US" sz="36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𝐏</m:t>
                        </m:r>
                        <m:r>
                          <a:rPr lang="en-US" sz="3600" b="1" i="1" baseline="-2500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Times New Roman"/>
                          </a:rPr>
                          <m:t>𝒚</m:t>
                        </m:r>
                      </m:den>
                    </m:f>
                  </m:oMath>
                </a14:m>
                <a:endParaRPr lang="ru-RU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ru-RU" sz="2800" dirty="0" smtClean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49609"/>
                <a:ext cx="8712968" cy="4320735"/>
              </a:xfrm>
              <a:prstGeom prst="rect">
                <a:avLst/>
              </a:prstGeom>
              <a:blipFill rotWithShape="1">
                <a:blip r:embed="rId3"/>
                <a:stretch>
                  <a:fillRect l="-1399" t="-1271" r="-20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3804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1104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изменения дохода на положение потребителя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49609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увеличении дохода бюджетные линии сдвигаются вправо вверх, и каждой новой линии соответствует новая кривая безразличия.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Линия «доход – потребление» (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ICC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 smtClean="0"/>
              <a:t>– кривая, соединяющая точки равновесия, появляющиеся с каждой новой бюджетной линией.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61581" y="2845385"/>
            <a:ext cx="4795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Направление кривой «доход - потребление» позволяет определить тип товара: высшего сорта</a:t>
            </a:r>
            <a:r>
              <a:rPr lang="ru-RU" sz="2000" dirty="0"/>
              <a:t>, низшего сорта. </a:t>
            </a:r>
          </a:p>
        </p:txBody>
      </p:sp>
      <p:pic>
        <p:nvPicPr>
          <p:cNvPr id="2050" name="Picture 2" descr="http://microeconomica.economicus.ru/img/ru/galperin/galperin_w3_1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510795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randars.ru/images/1/review/id/35/3859f97d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09" y="3148972"/>
            <a:ext cx="3448050" cy="300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1461" y="6105490"/>
            <a:ext cx="36904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Такая кривая – для нормальных </a:t>
            </a:r>
            <a:endParaRPr lang="en-US" sz="2000" dirty="0" smtClean="0"/>
          </a:p>
          <a:p>
            <a:pPr algn="ctr"/>
            <a:r>
              <a:rPr lang="ru-RU" sz="2000" dirty="0" smtClean="0"/>
              <a:t>товаров Х и </a:t>
            </a:r>
            <a:r>
              <a:rPr lang="en-US" sz="2000" dirty="0" smtClean="0"/>
              <a:t>Y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7798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</a:t>
            </a:r>
            <a:r>
              <a:rPr lang="ru-RU" sz="3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20688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кривая, отражающая зависимость расходов на конкретный товар от дохода потребителя. Строится на основе кривой «доход - потребление». Названа в честь немецкого статистика </a:t>
            </a:r>
            <a:r>
              <a:rPr lang="en-US" sz="2400" dirty="0" smtClean="0"/>
              <a:t>XIX</a:t>
            </a:r>
            <a:r>
              <a:rPr lang="ru-RU" sz="2400" dirty="0" smtClean="0"/>
              <a:t> в. </a:t>
            </a:r>
            <a:r>
              <a:rPr lang="ru-RU" sz="2400" dirty="0" err="1" smtClean="0"/>
              <a:t>Э.Энгеля</a:t>
            </a:r>
            <a:r>
              <a:rPr lang="ru-RU" sz="2400" dirty="0" smtClean="0"/>
              <a:t>, изучавшего динамику структуры потребления в зависимости от изменения дохода.</a:t>
            </a:r>
          </a:p>
        </p:txBody>
      </p:sp>
      <p:pic>
        <p:nvPicPr>
          <p:cNvPr id="12292" name="Picture 4" descr="http://50.economicus.ru/img/50_15_f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58" y="3356992"/>
            <a:ext cx="280219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1658" y="5589240"/>
            <a:ext cx="87027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данном случае и питание, и одежда выступают нормальными товарами. При этом, питание является товаром первой необходимости, т.к. темпы роста спроса на него замедляются с ростом дохода, а одежда – товаром роскоши, т.к. темпы роста спроса на нее увеличиваются.</a:t>
            </a:r>
            <a:endParaRPr lang="ru-RU" sz="2000" dirty="0"/>
          </a:p>
        </p:txBody>
      </p:sp>
      <p:pic>
        <p:nvPicPr>
          <p:cNvPr id="3074" name="Picture 2" descr="http://50.economicus.ru/img/50_15_f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298" y="3284984"/>
            <a:ext cx="503718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4262" y="2492896"/>
            <a:ext cx="87294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Кривая «доход - потребление»,	</a:t>
            </a:r>
            <a:r>
              <a:rPr lang="ru-RU" sz="2000" dirty="0"/>
              <a:t> </a:t>
            </a:r>
            <a:r>
              <a:rPr lang="ru-RU" sz="2000" dirty="0" smtClean="0"/>
              <a:t>         Кривые </a:t>
            </a:r>
            <a:r>
              <a:rPr lang="ru-RU" sz="2000" dirty="0" err="1" smtClean="0"/>
              <a:t>Энгеля</a:t>
            </a:r>
            <a:r>
              <a:rPr lang="ru-RU" sz="2000" dirty="0" smtClean="0"/>
              <a:t> для питания и одежды</a:t>
            </a:r>
          </a:p>
          <a:p>
            <a:r>
              <a:rPr lang="ru-RU" sz="2000" dirty="0" smtClean="0"/>
              <a:t>где х – количество продуктов питания, </a:t>
            </a:r>
          </a:p>
          <a:p>
            <a:r>
              <a:rPr lang="en-US" sz="2000" dirty="0" smtClean="0"/>
              <a:t>y</a:t>
            </a:r>
            <a:r>
              <a:rPr lang="ru-RU" sz="2000" dirty="0" smtClean="0"/>
              <a:t> – количество одежды				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63901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</a:t>
            </a:r>
            <a:r>
              <a:rPr lang="ru-RU" sz="3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</a:t>
            </a:r>
            <a:r>
              <a:rPr lang="en-US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536" y="692696"/>
            <a:ext cx="87294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Кривая «доход - потребление»,	</a:t>
            </a:r>
            <a:r>
              <a:rPr lang="ru-RU" sz="2200" dirty="0"/>
              <a:t> </a:t>
            </a:r>
            <a:r>
              <a:rPr lang="ru-RU" sz="2200" dirty="0" smtClean="0"/>
              <a:t>            Кривая </a:t>
            </a:r>
            <a:r>
              <a:rPr lang="ru-RU" sz="2200" dirty="0" err="1" smtClean="0"/>
              <a:t>Энгеля</a:t>
            </a:r>
            <a:r>
              <a:rPr lang="ru-RU" sz="2200" dirty="0" smtClean="0"/>
              <a:t> для чая </a:t>
            </a:r>
          </a:p>
          <a:p>
            <a:r>
              <a:rPr lang="ru-RU" sz="2200" dirty="0" smtClean="0"/>
              <a:t>где по оси х – количество чая, </a:t>
            </a:r>
          </a:p>
          <a:p>
            <a:r>
              <a:rPr lang="ru-RU" sz="2200" dirty="0" smtClean="0"/>
              <a:t>по оси </a:t>
            </a:r>
            <a:r>
              <a:rPr lang="en-US" sz="2200" dirty="0" smtClean="0"/>
              <a:t>y</a:t>
            </a:r>
            <a:r>
              <a:rPr lang="ru-RU" sz="2200" dirty="0" smtClean="0"/>
              <a:t> – количество кофе				</a:t>
            </a:r>
            <a:endParaRPr lang="ru-RU" sz="2200" dirty="0"/>
          </a:p>
        </p:txBody>
      </p:sp>
      <p:pic>
        <p:nvPicPr>
          <p:cNvPr id="4098" name="Picture 2" descr="http://50.economicus.ru/img/50_15_f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15" y="1628800"/>
            <a:ext cx="2986530" cy="282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50.economicus.ru/img/50_15_f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72816"/>
            <a:ext cx="2880320" cy="268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3528" y="4581128"/>
            <a:ext cx="854020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участке выше точки К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линия </a:t>
            </a: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ICC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поворачивает 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сторону 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уменьшения потребления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чая. Это означает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что при уровне дохода потребителя, превышающем уровень, для которого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оптимальным является 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набор </a:t>
            </a:r>
            <a:r>
              <a:rPr lang="ru-RU" sz="22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чай становится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низшим (</a:t>
            </a:r>
            <a:r>
              <a:rPr lang="ru-RU" sz="2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инфериорным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благом.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Справа – кривая </a:t>
            </a:r>
            <a:r>
              <a:rPr lang="ru-RU" sz="22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Энгеля</a:t>
            </a:r>
            <a:r>
              <a:rPr lang="ru-RU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для расходов на 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чай.</a:t>
            </a:r>
            <a:endParaRPr lang="ru-RU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87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Кривые </a:t>
            </a:r>
            <a:r>
              <a:rPr lang="ru-RU" sz="3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en-US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725795"/>
            <a:ext cx="8729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 помощью кривых </a:t>
            </a:r>
            <a:r>
              <a:rPr lang="ru-RU" sz="2400" dirty="0" err="1" smtClean="0"/>
              <a:t>Энгеля</a:t>
            </a:r>
            <a:r>
              <a:rPr lang="ru-RU" sz="2400" dirty="0" smtClean="0"/>
              <a:t> можно отразить </a:t>
            </a:r>
            <a:r>
              <a:rPr lang="ru-RU" sz="2400" dirty="0"/>
              <a:t>на одном </a:t>
            </a:r>
            <a:r>
              <a:rPr lang="ru-RU" sz="2400" dirty="0" smtClean="0"/>
              <a:t>графике кривые </a:t>
            </a:r>
            <a:r>
              <a:rPr lang="ru-RU" sz="2400" dirty="0"/>
              <a:t>расходов на все потребляемые </a:t>
            </a:r>
            <a:r>
              <a:rPr lang="ru-RU" sz="2400" dirty="0" smtClean="0"/>
              <a:t>товары. 			</a:t>
            </a:r>
            <a:endParaRPr lang="ru-RU" sz="2400" dirty="0"/>
          </a:p>
        </p:txBody>
      </p:sp>
      <p:pic>
        <p:nvPicPr>
          <p:cNvPr id="5122" name="Picture 2" descr="http://50.economicus.ru/img/50_15_f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72294"/>
            <a:ext cx="3240360" cy="298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9912" y="1645632"/>
            <a:ext cx="532451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/>
              <a:t>Линия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</a:t>
            </a:r>
            <a:r>
              <a:rPr lang="ru-RU" sz="2200" dirty="0" smtClean="0"/>
              <a:t> (биссектриса) – линия общих расходов </a:t>
            </a:r>
            <a:r>
              <a:rPr lang="ru-RU" sz="2200" dirty="0"/>
              <a:t>потребителя на все </a:t>
            </a:r>
            <a:r>
              <a:rPr lang="ru-RU" sz="2200" dirty="0" smtClean="0"/>
              <a:t>товары, кривая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sz="2200" dirty="0" smtClean="0"/>
              <a:t> – кривая расходов на питание.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 - расходы на питание при доходе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I</a:t>
            </a:r>
            <a:r>
              <a:rPr lang="ru-RU" sz="2200" baseline="-30000" dirty="0" smtClean="0">
                <a:solidFill>
                  <a:srgbClr val="000000"/>
                </a:solidFill>
                <a:cs typeface="Arial" pitchFamily="34" charset="0"/>
              </a:rPr>
              <a:t>1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;</a:t>
            </a:r>
            <a:endParaRPr lang="ru-RU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, - величина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общих расходов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потребителя при доходе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I</a:t>
            </a:r>
            <a:r>
              <a:rPr lang="ru-RU" sz="2200" baseline="-30000" dirty="0" smtClean="0">
                <a:solidFill>
                  <a:srgbClr val="000000"/>
                </a:solidFill>
                <a:cs typeface="Arial" pitchFamily="34" charset="0"/>
              </a:rPr>
              <a:t>1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;</a:t>
            </a:r>
            <a:endParaRPr lang="ru-RU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= 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- I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- величина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расходов потребителя на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одежду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;</a:t>
            </a:r>
            <a:endParaRPr lang="ru-RU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 - расходы на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питание при доходе I</a:t>
            </a:r>
            <a:r>
              <a:rPr lang="ru-RU" sz="2200" baseline="-30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; 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</a:t>
            </a:r>
            <a:r>
              <a:rPr lang="ru-RU" sz="2200" b="1" baseline="-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 -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общие расходы при доходе I</a:t>
            </a:r>
            <a:r>
              <a:rPr lang="ru-RU" sz="2200" baseline="-30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</a:t>
            </a:r>
            <a:r>
              <a:rPr lang="ru-RU" sz="2200" b="1" baseline="-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 - расходы на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одежду при доходе I</a:t>
            </a:r>
            <a:r>
              <a:rPr lang="ru-RU" sz="2200" baseline="-30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. Таким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образом, на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рисунке наглядно видно,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как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меняются </a:t>
            </a:r>
            <a:r>
              <a:rPr lang="ru-RU" sz="2200" dirty="0">
                <a:solidFill>
                  <a:srgbClr val="000000"/>
                </a:solidFill>
                <a:cs typeface="Arial" pitchFamily="34" charset="0"/>
              </a:rPr>
              <a:t>при изменении дохода и расходы на питание, и расходы на одежду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.</a:t>
            </a:r>
            <a:endParaRPr lang="ru-RU" sz="2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30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Кривые </a:t>
            </a:r>
            <a:r>
              <a:rPr lang="ru-RU" sz="3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en-US" sz="3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11960" y="836712"/>
            <a:ext cx="46970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Если предположить, что потребитель </a:t>
            </a:r>
            <a:r>
              <a:rPr lang="ru-RU" sz="2400" dirty="0"/>
              <a:t>покупает не два, а </a:t>
            </a:r>
            <a:r>
              <a:rPr lang="ru-RU" sz="2400" dirty="0" smtClean="0"/>
              <a:t>большее </a:t>
            </a:r>
            <a:r>
              <a:rPr lang="ru-RU" sz="2400" dirty="0"/>
              <a:t>число </a:t>
            </a:r>
            <a:r>
              <a:rPr lang="ru-RU" sz="2400" dirty="0" smtClean="0"/>
              <a:t>товаров, то и в этом случае кривые расходов </a:t>
            </a:r>
            <a:r>
              <a:rPr lang="ru-RU" sz="2400" dirty="0"/>
              <a:t>на все товары могут быть представлены на одном </a:t>
            </a:r>
            <a:r>
              <a:rPr lang="ru-RU" sz="2400" dirty="0" smtClean="0"/>
              <a:t>графике.</a:t>
            </a:r>
            <a:endParaRPr lang="ru-RU" sz="2400" dirty="0"/>
          </a:p>
        </p:txBody>
      </p:sp>
      <p:pic>
        <p:nvPicPr>
          <p:cNvPr id="2050" name="Picture 2" descr="http://50.economicus.ru/img/50_15_f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759676"/>
            <a:ext cx="3384377" cy="31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4025330"/>
            <a:ext cx="4536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Если потребитель </a:t>
            </a:r>
            <a:r>
              <a:rPr lang="ru-RU" sz="2200" dirty="0"/>
              <a:t>при </a:t>
            </a:r>
            <a:r>
              <a:rPr lang="ru-RU" sz="2200" dirty="0" smtClean="0"/>
              <a:t>высоком уровне </a:t>
            </a:r>
            <a:r>
              <a:rPr lang="ru-RU" sz="2200" dirty="0"/>
              <a:t>дохода </a:t>
            </a:r>
            <a:r>
              <a:rPr lang="ru-RU" sz="2200" dirty="0" smtClean="0"/>
              <a:t>делает сбережения, то доходы </a:t>
            </a:r>
            <a:r>
              <a:rPr lang="ru-RU" sz="2200" dirty="0"/>
              <a:t>потребителя будут превышать расходы на величину </a:t>
            </a:r>
            <a:r>
              <a:rPr lang="ru-RU" sz="2200" dirty="0" smtClean="0"/>
              <a:t>сбережений. </a:t>
            </a:r>
            <a:r>
              <a:rPr lang="ru-RU" sz="2200" dirty="0"/>
              <a:t>С другой стороны, при низком уровне дохода потребитель вынужден брать деньги в </a:t>
            </a:r>
            <a:r>
              <a:rPr lang="ru-RU" sz="2200" dirty="0" smtClean="0"/>
              <a:t>долг. </a:t>
            </a:r>
            <a:endParaRPr lang="ru-RU" sz="2200" dirty="0"/>
          </a:p>
        </p:txBody>
      </p:sp>
      <p:pic>
        <p:nvPicPr>
          <p:cNvPr id="2052" name="Picture 4" descr="http://50.economicus.ru/img/50_15_f9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16888"/>
            <a:ext cx="3456384" cy="322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7281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1038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Современная интерпретация кривых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Т.Торнквист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3776" y="4797152"/>
            <a:ext cx="8750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первую очередь, происходит насыщение продовольственными товарами (имеющимися невысокую эластичность спроса по доходу), затем – стандартными промышленными товарами (умеренная эластичность), далее – высококачественными товарами (высокая эластичность спроса по доходу).</a:t>
            </a:r>
            <a:endParaRPr lang="ru-RU" sz="2400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36" y="1196752"/>
            <a:ext cx="626861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213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1038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изменения цены на состояние потребителя 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4262" y="1220559"/>
            <a:ext cx="587789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И</a:t>
            </a:r>
            <a:r>
              <a:rPr lang="ru-RU" sz="2200" dirty="0" smtClean="0"/>
              <a:t>зменение </a:t>
            </a:r>
            <a:r>
              <a:rPr lang="ru-RU" sz="2200" dirty="0"/>
              <a:t>цены на один из товаров при постоянстве дохода и цены другого </a:t>
            </a:r>
            <a:r>
              <a:rPr lang="ru-RU" sz="2200" dirty="0" smtClean="0"/>
              <a:t>приведет к повороту </a:t>
            </a:r>
            <a:r>
              <a:rPr lang="ru-RU" sz="2200" dirty="0"/>
              <a:t>бюджетной </a:t>
            </a:r>
            <a:r>
              <a:rPr lang="ru-RU" sz="2200" dirty="0" smtClean="0"/>
              <a:t>линии. Каждому </a:t>
            </a:r>
            <a:r>
              <a:rPr lang="ru-RU" sz="2200" dirty="0"/>
              <a:t>значению цены товара Х будет соответствовать своя бюджетная линия, а каждой бюджетной линии - своя точка касания с </a:t>
            </a:r>
            <a:r>
              <a:rPr lang="ru-RU" sz="2200" dirty="0" smtClean="0"/>
              <a:t>кривой </a:t>
            </a:r>
            <a:r>
              <a:rPr lang="ru-RU" sz="2200" dirty="0"/>
              <a:t>безразличия. Соединив все эти </a:t>
            </a:r>
            <a:r>
              <a:rPr lang="ru-RU" sz="2200" dirty="0" smtClean="0"/>
              <a:t>точки потребительского равновесия, </a:t>
            </a:r>
            <a:r>
              <a:rPr lang="ru-RU" sz="2200" dirty="0"/>
              <a:t>получим </a:t>
            </a:r>
            <a:r>
              <a:rPr lang="ru-RU" sz="2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линию 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«цена-потребление» (РСС) </a:t>
            </a:r>
            <a:r>
              <a:rPr lang="ru-RU" sz="2200" dirty="0" smtClean="0"/>
              <a:t>товара X.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97975" y="4293096"/>
            <a:ext cx="428253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На основе линии </a:t>
            </a:r>
            <a:r>
              <a:rPr lang="ru-RU" sz="2200" dirty="0" smtClean="0"/>
              <a:t>«цена-потребление», где </a:t>
            </a:r>
            <a:r>
              <a:rPr lang="ru-RU" sz="2200" dirty="0"/>
              <a:t>изменяется цена товара </a:t>
            </a:r>
            <a:r>
              <a:rPr lang="ru-RU" sz="2200" i="1" dirty="0" smtClean="0"/>
              <a:t>X</a:t>
            </a:r>
            <a:r>
              <a:rPr lang="ru-RU" sz="2200" dirty="0" smtClean="0"/>
              <a:t>, </a:t>
            </a:r>
            <a:r>
              <a:rPr lang="ru-RU" sz="2200" dirty="0"/>
              <a:t>можно построить график зависимости объема потребления товара </a:t>
            </a:r>
            <a:r>
              <a:rPr lang="ru-RU" sz="2200" i="1" dirty="0"/>
              <a:t>Х</a:t>
            </a:r>
            <a:r>
              <a:rPr lang="ru-RU" sz="2200" dirty="0"/>
              <a:t> от его </a:t>
            </a:r>
            <a:r>
              <a:rPr lang="ru-RU" sz="2200" dirty="0" smtClean="0"/>
              <a:t>цены, т.е. кривую спроса на Х. Аналогично – для товара </a:t>
            </a:r>
            <a:r>
              <a:rPr lang="en-US" sz="2200" dirty="0" smtClean="0"/>
              <a:t>Y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3074" name="Picture 2" descr="http://50.economicus.ru/img/50_15_f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1025942"/>
            <a:ext cx="3168353" cy="290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50.economicus.ru/img/50_15_f1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" y="4401006"/>
            <a:ext cx="4680520" cy="241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630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4262" y="44623"/>
            <a:ext cx="8974242" cy="1038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изменения цены одного товара на спрос на товары из потребительского набора 1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383" y="1196752"/>
            <a:ext cx="90550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Когда </a:t>
            </a:r>
            <a:r>
              <a:rPr lang="ru-RU" sz="2400" dirty="0" smtClean="0"/>
              <a:t>уменьшается цена товара Х, </a:t>
            </a:r>
            <a:r>
              <a:rPr lang="ru-RU" sz="2400" dirty="0"/>
              <a:t>у потребителя появляется лишняя сумма денег, которой он может распорядиться. Если </a:t>
            </a:r>
            <a:r>
              <a:rPr lang="ru-RU" sz="2400" dirty="0" smtClean="0"/>
              <a:t>спрос </a:t>
            </a:r>
            <a:r>
              <a:rPr lang="ru-RU" sz="2400" dirty="0"/>
              <a:t>на товар Х </a:t>
            </a:r>
            <a:r>
              <a:rPr lang="ru-RU" sz="2400" dirty="0" smtClean="0"/>
              <a:t>неэластичен (т.е. не сильно восприимчив к изменениям цены), то часть этой лишней суммы потребитель может потратить на </a:t>
            </a:r>
            <a:r>
              <a:rPr lang="ru-RU" sz="2400" dirty="0"/>
              <a:t>увеличение покупки товара </a:t>
            </a:r>
            <a:r>
              <a:rPr lang="ru-RU" sz="2400" dirty="0" smtClean="0"/>
              <a:t>Y. Рост спроса на один товар при уменьшении цены на другой товар из потребительского набора называется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эффектом дохода</a:t>
            </a:r>
            <a:r>
              <a:rPr lang="ru-RU" sz="2400" dirty="0" smtClean="0"/>
              <a:t>. Совокупная полезность растет.</a:t>
            </a:r>
            <a:endParaRPr lang="ru-RU" sz="2400" dirty="0"/>
          </a:p>
        </p:txBody>
      </p:sp>
      <p:pic>
        <p:nvPicPr>
          <p:cNvPr id="3073" name="Picture 1" descr="http://50.economicus.ru/img/50_15_f1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4896544" cy="243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3861048"/>
            <a:ext cx="39604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Согласно закону спроса, при снижении цены товара Х объем спроса на товар Х увеличивается, и точка А скользит к точке В (рис. а). Согласно эффекту дохода, при снижении цены товара Х увеличивается спрос на товар</a:t>
            </a:r>
            <a:r>
              <a:rPr lang="en-US" sz="2000" dirty="0" smtClean="0"/>
              <a:t> Y</a:t>
            </a:r>
            <a:r>
              <a:rPr lang="ru-RU" sz="2000" dirty="0" smtClean="0"/>
              <a:t>, и кривая спроса на </a:t>
            </a:r>
            <a:r>
              <a:rPr lang="en-US" sz="2000" dirty="0" smtClean="0"/>
              <a:t>Y</a:t>
            </a:r>
            <a:r>
              <a:rPr lang="ru-RU" sz="2000" dirty="0" smtClean="0"/>
              <a:t> сдвигается вправо (рис. б).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20981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9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383" y="1196752"/>
            <a:ext cx="9055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Если </a:t>
            </a:r>
            <a:r>
              <a:rPr lang="ru-RU" sz="2400" dirty="0"/>
              <a:t>спрос на товар Х высокоэластичен </a:t>
            </a:r>
            <a:r>
              <a:rPr lang="ru-RU" sz="2400" dirty="0" smtClean="0"/>
              <a:t>(т.е. сильно восприимчив к изменению цены), </a:t>
            </a:r>
            <a:r>
              <a:rPr lang="ru-RU" sz="2400" dirty="0"/>
              <a:t>то </a:t>
            </a:r>
            <a:r>
              <a:rPr lang="ru-RU" sz="2400" dirty="0" smtClean="0"/>
              <a:t>расходы </a:t>
            </a:r>
            <a:r>
              <a:rPr lang="ru-RU" sz="2400" dirty="0"/>
              <a:t>на покупку товара Х возрастут, </a:t>
            </a:r>
            <a:r>
              <a:rPr lang="ru-RU" sz="2400" dirty="0" smtClean="0"/>
              <a:t>а расходы </a:t>
            </a:r>
            <a:r>
              <a:rPr lang="ru-RU" sz="2400" dirty="0"/>
              <a:t>на покупку товара </a:t>
            </a:r>
            <a:r>
              <a:rPr lang="ru-RU" sz="2400" dirty="0" smtClean="0"/>
              <a:t>Y уменьшатся. Снижение спроса на один товар, ставший относительно дорогим в результате уменьшения цены на другой товар, называется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эффектом замещения</a:t>
            </a:r>
            <a:r>
              <a:rPr lang="ru-RU" sz="2400" dirty="0" smtClean="0"/>
              <a:t>. Совокупная полезность не меняется.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65112" y="3499261"/>
            <a:ext cx="39604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Согласно закону спроса, при снижении цены товара Х объем высокоэластичного спроса на товар Х значительно увеличится, и точка А скользит к точке В (рис. а). Согласно эффекту замещения, рост потребления относительно дешевого товара Х снижает спрос на товар</a:t>
            </a:r>
            <a:r>
              <a:rPr lang="en-US" sz="2000" dirty="0" smtClean="0"/>
              <a:t> Y</a:t>
            </a:r>
            <a:r>
              <a:rPr lang="ru-RU" sz="2000" dirty="0" smtClean="0"/>
              <a:t>, и кривая спроса на </a:t>
            </a:r>
            <a:r>
              <a:rPr lang="en-US" sz="2000" dirty="0" smtClean="0"/>
              <a:t>Y</a:t>
            </a:r>
            <a:r>
              <a:rPr lang="ru-RU" sz="2000" dirty="0" smtClean="0"/>
              <a:t> сдвигается влево (рис. б).  </a:t>
            </a:r>
            <a:endParaRPr lang="ru-RU" sz="2000" dirty="0"/>
          </a:p>
        </p:txBody>
      </p:sp>
      <p:pic>
        <p:nvPicPr>
          <p:cNvPr id="4098" name="Picture 2" descr="http://50.economicus.ru/img/50_15_f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2" y="3534326"/>
            <a:ext cx="4933154" cy="248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34262" y="44623"/>
            <a:ext cx="8974242" cy="1038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изменения цены одного товара на спрос на товары из потребительского набора 2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59503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3698</TotalTime>
  <Words>3446</Words>
  <Application>Microsoft Office PowerPoint</Application>
  <PresentationFormat>Экран (4:3)</PresentationFormat>
  <Paragraphs>285</Paragraphs>
  <Slides>44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172</cp:revision>
  <dcterms:created xsi:type="dcterms:W3CDTF">2013-10-27T22:53:28Z</dcterms:created>
  <dcterms:modified xsi:type="dcterms:W3CDTF">2015-03-11T02:09:14Z</dcterms:modified>
</cp:coreProperties>
</file>