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9" r:id="rId4"/>
    <p:sldId id="261" r:id="rId5"/>
    <p:sldId id="282" r:id="rId6"/>
    <p:sldId id="283" r:id="rId7"/>
    <p:sldId id="262" r:id="rId8"/>
    <p:sldId id="284" r:id="rId9"/>
    <p:sldId id="270" r:id="rId10"/>
    <p:sldId id="265" r:id="rId11"/>
    <p:sldId id="271" r:id="rId12"/>
    <p:sldId id="272" r:id="rId13"/>
    <p:sldId id="266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57" r:id="rId24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304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3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2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46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364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2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07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52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3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2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EBEFF66-0714-4EB1-BEC6-C25BC99A116E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4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62539"/>
            <a:ext cx="9144000" cy="2544418"/>
          </a:xfrm>
        </p:spPr>
        <p:txBody>
          <a:bodyPr/>
          <a:lstStyle/>
          <a:p>
            <a:r>
              <a:rPr lang="ru-RU" dirty="0"/>
              <a:t>Управленческие решения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72000"/>
            <a:ext cx="9144000" cy="685799"/>
          </a:xfrm>
        </p:spPr>
        <p:txBody>
          <a:bodyPr/>
          <a:lstStyle/>
          <a:p>
            <a:pPr algn="r"/>
            <a:r>
              <a:rPr lang="ru-RU" dirty="0" err="1"/>
              <a:t>Шумик</a:t>
            </a:r>
            <a:r>
              <a:rPr lang="ru-RU" dirty="0"/>
              <a:t> Екатерина Георгиевна</a:t>
            </a:r>
          </a:p>
          <a:p>
            <a:pPr algn="r"/>
            <a:r>
              <a:rPr lang="ru-RU" dirty="0"/>
              <a:t>Ауд. 1531</a:t>
            </a:r>
          </a:p>
        </p:txBody>
      </p:sp>
    </p:spTree>
    <p:extLst>
      <p:ext uri="{BB962C8B-B14F-4D97-AF65-F5344CB8AC3E}">
        <p14:creationId xmlns:p14="http://schemas.microsoft.com/office/powerpoint/2010/main" val="908316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D1FFA-E29E-495D-8B88-58978FAB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2660"/>
            <a:ext cx="10972800" cy="88497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25% решений неисполнимы: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16AE6C-6BC5-42DA-B7CE-D2AD46CC8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068" y="2532356"/>
            <a:ext cx="10972800" cy="4525963"/>
          </a:xfrm>
        </p:spPr>
        <p:txBody>
          <a:bodyPr/>
          <a:lstStyle/>
          <a:p>
            <a:r>
              <a:rPr lang="ru-RU" dirty="0"/>
              <a:t>Нелепость целей</a:t>
            </a:r>
          </a:p>
          <a:p>
            <a:r>
              <a:rPr lang="ru-RU" dirty="0"/>
              <a:t>Сложность контроля</a:t>
            </a:r>
          </a:p>
          <a:p>
            <a:r>
              <a:rPr lang="ru-RU" dirty="0"/>
              <a:t>Отсутствия сроков выполнения</a:t>
            </a:r>
          </a:p>
          <a:p>
            <a:r>
              <a:rPr lang="ru-RU" dirty="0"/>
              <a:t>Отсутствия определения ответственных лиц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64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1FE1C-5F9A-4500-BE17-15D394553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Решения в нестандартной ситуации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0B093-42ED-4F8A-87B0-7B0DA9943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11879"/>
            <a:ext cx="10972800" cy="3814285"/>
          </a:xfrm>
        </p:spPr>
        <p:txBody>
          <a:bodyPr/>
          <a:lstStyle/>
          <a:p>
            <a:r>
              <a:rPr lang="ru-RU" dirty="0"/>
              <a:t>Нельзя с достаточной степенью определенности предсказать, каковы будут последствия принятия той или иной альтернативы. </a:t>
            </a:r>
          </a:p>
          <a:p>
            <a:r>
              <a:rPr lang="ru-RU" dirty="0"/>
              <a:t>Множественность целей. </a:t>
            </a:r>
          </a:p>
          <a:p>
            <a:r>
              <a:rPr lang="ru-RU" dirty="0"/>
              <a:t>Сложность ситуации. </a:t>
            </a:r>
          </a:p>
        </p:txBody>
      </p:sp>
    </p:spTree>
    <p:extLst>
      <p:ext uri="{BB962C8B-B14F-4D97-AF65-F5344CB8AC3E}">
        <p14:creationId xmlns:p14="http://schemas.microsoft.com/office/powerpoint/2010/main" val="2851884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AE603-4299-45AB-82F4-57B02D985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Что такое решение?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2FD1A3-A871-48B3-B213-51E88F42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01" y="2221638"/>
            <a:ext cx="10972800" cy="4525963"/>
          </a:xfrm>
        </p:spPr>
        <p:txBody>
          <a:bodyPr/>
          <a:lstStyle/>
          <a:p>
            <a:r>
              <a:rPr lang="ru-RU" dirty="0"/>
              <a:t>процесс; </a:t>
            </a:r>
            <a:endParaRPr lang="en-GB" dirty="0"/>
          </a:p>
          <a:p>
            <a:r>
              <a:rPr lang="ru-RU" dirty="0"/>
              <a:t>акт выбора;</a:t>
            </a:r>
            <a:endParaRPr lang="en-GB" dirty="0"/>
          </a:p>
          <a:p>
            <a:r>
              <a:rPr lang="ru-RU" dirty="0"/>
              <a:t>результат выбора</a:t>
            </a:r>
            <a:r>
              <a:rPr lang="en-GB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14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05FE0-2E28-490B-9C3C-CB56DCA0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Признаки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69F942-C48C-443A-A074-590EE59B1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02296"/>
            <a:ext cx="10972800" cy="4323868"/>
          </a:xfrm>
        </p:spPr>
        <p:txBody>
          <a:bodyPr/>
          <a:lstStyle/>
          <a:p>
            <a:r>
              <a:rPr lang="ru-RU" dirty="0"/>
              <a:t>возможность выбора; </a:t>
            </a:r>
          </a:p>
          <a:p>
            <a:r>
              <a:rPr lang="ru-RU" dirty="0"/>
              <a:t>наличие цели;</a:t>
            </a:r>
          </a:p>
          <a:p>
            <a:r>
              <a:rPr lang="ru-RU" dirty="0"/>
              <a:t>необходимость волевого акта. </a:t>
            </a:r>
          </a:p>
        </p:txBody>
      </p:sp>
    </p:spTree>
    <p:extLst>
      <p:ext uri="{BB962C8B-B14F-4D97-AF65-F5344CB8AC3E}">
        <p14:creationId xmlns:p14="http://schemas.microsoft.com/office/powerpoint/2010/main" val="3869137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7D52B-2E13-4D23-9D65-AFB1B4C1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6 составляющих профессионального решения: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6EB96A-1816-467D-971A-A65DCB8E9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62539"/>
            <a:ext cx="10972800" cy="4363625"/>
          </a:xfrm>
        </p:spPr>
        <p:txBody>
          <a:bodyPr/>
          <a:lstStyle/>
          <a:p>
            <a:r>
              <a:rPr lang="ru-RU" dirty="0"/>
              <a:t>субъект (инициатор) решения; </a:t>
            </a:r>
          </a:p>
          <a:p>
            <a:r>
              <a:rPr lang="ru-RU" dirty="0"/>
              <a:t>объект решения (исполнитель); </a:t>
            </a:r>
          </a:p>
          <a:p>
            <a:r>
              <a:rPr lang="ru-RU" dirty="0"/>
              <a:t>предмет решения: конкретная тема, процесс или информация; </a:t>
            </a:r>
          </a:p>
          <a:p>
            <a:r>
              <a:rPr lang="ru-RU" dirty="0"/>
              <a:t>цель подготовки решения; </a:t>
            </a:r>
          </a:p>
          <a:p>
            <a:r>
              <a:rPr lang="ru-RU" dirty="0"/>
              <a:t>причины подготовки и реализации решения; </a:t>
            </a:r>
          </a:p>
          <a:p>
            <a:r>
              <a:rPr lang="ru-RU" dirty="0"/>
              <a:t>персонал или население, для которых готовятся или реализуются УР. </a:t>
            </a:r>
          </a:p>
        </p:txBody>
      </p:sp>
    </p:spTree>
    <p:extLst>
      <p:ext uri="{BB962C8B-B14F-4D97-AF65-F5344CB8AC3E}">
        <p14:creationId xmlns:p14="http://schemas.microsoft.com/office/powerpoint/2010/main" val="1675197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CFE2C8-1E60-41A2-A1B2-9681DB278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Управленческое решение в менеджменте.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D99A82-CB80-4772-8C3D-417112272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53087"/>
            <a:ext cx="10972800" cy="4173077"/>
          </a:xfrm>
        </p:spPr>
        <p:txBody>
          <a:bodyPr/>
          <a:lstStyle/>
          <a:p>
            <a:r>
              <a:rPr lang="ru-RU" dirty="0"/>
              <a:t>продукт управленческого труда, организационная реакция на возникшую проблему; </a:t>
            </a:r>
          </a:p>
          <a:p>
            <a:r>
              <a:rPr lang="ru-RU" dirty="0"/>
              <a:t>выбор определенного курса действий из возможных вариантов; </a:t>
            </a:r>
          </a:p>
          <a:p>
            <a:r>
              <a:rPr lang="ru-RU" dirty="0"/>
              <a:t>выбор предварительно осмысленной цели, средств и методов ее достижения;</a:t>
            </a:r>
          </a:p>
          <a:p>
            <a:r>
              <a:rPr lang="ru-RU" dirty="0"/>
              <a:t>выбор способа действий, гарантирующего положительный исход той или иной операции. </a:t>
            </a:r>
          </a:p>
        </p:txBody>
      </p:sp>
    </p:spTree>
    <p:extLst>
      <p:ext uri="{BB962C8B-B14F-4D97-AF65-F5344CB8AC3E}">
        <p14:creationId xmlns:p14="http://schemas.microsoft.com/office/powerpoint/2010/main" val="189407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CC05F-82AF-48D0-B789-CC8CBD5A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Сущность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A443BA-B88B-4BED-BA00-64F8CA975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04661"/>
            <a:ext cx="10972800" cy="3621503"/>
          </a:xfrm>
        </p:spPr>
        <p:txBody>
          <a:bodyPr/>
          <a:lstStyle/>
          <a:p>
            <a:r>
              <a:rPr lang="ru-RU" dirty="0"/>
              <a:t>Экономическая сущность УР;</a:t>
            </a:r>
          </a:p>
          <a:p>
            <a:r>
              <a:rPr lang="ru-RU" dirty="0"/>
              <a:t>Организационная сущность УР; </a:t>
            </a:r>
          </a:p>
          <a:p>
            <a:r>
              <a:rPr lang="ru-RU" dirty="0"/>
              <a:t>Социальная сущность УР; </a:t>
            </a:r>
          </a:p>
          <a:p>
            <a:r>
              <a:rPr lang="ru-RU" dirty="0"/>
              <a:t>Правовая сущность УР;</a:t>
            </a:r>
          </a:p>
          <a:p>
            <a:r>
              <a:rPr lang="ru-RU" dirty="0"/>
              <a:t>Технологическая сущность УР.</a:t>
            </a:r>
          </a:p>
        </p:txBody>
      </p:sp>
    </p:spTree>
    <p:extLst>
      <p:ext uri="{BB962C8B-B14F-4D97-AF65-F5344CB8AC3E}">
        <p14:creationId xmlns:p14="http://schemas.microsoft.com/office/powerpoint/2010/main" val="694214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3DE8-1960-4313-9093-50905BE85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Управленческое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8EBCCA-4FD6-40F3-890F-7EC78D9DB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8362"/>
            <a:ext cx="10972800" cy="3917802"/>
          </a:xfrm>
        </p:spPr>
        <p:txBody>
          <a:bodyPr/>
          <a:lstStyle/>
          <a:p>
            <a:r>
              <a:rPr lang="ru-RU" dirty="0"/>
              <a:t>выбор альтернативы, осуществленный руководителем в рамках его должностных полномочий и компетенции и направленный на достижение целей организации. </a:t>
            </a:r>
          </a:p>
        </p:txBody>
      </p:sp>
    </p:spTree>
    <p:extLst>
      <p:ext uri="{BB962C8B-B14F-4D97-AF65-F5344CB8AC3E}">
        <p14:creationId xmlns:p14="http://schemas.microsoft.com/office/powerpoint/2010/main" val="1294046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DD458-D8AE-46DC-8531-A0CE39AE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144"/>
            <a:ext cx="109728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Классификации управленческих решений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69FAB8-02F6-4EE0-B409-58138A226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1328"/>
            <a:ext cx="10972800" cy="4124836"/>
          </a:xfrm>
        </p:spPr>
        <p:txBody>
          <a:bodyPr/>
          <a:lstStyle/>
          <a:p>
            <a:r>
              <a:rPr lang="ru-RU" dirty="0"/>
              <a:t>По характеру исходной информации;</a:t>
            </a:r>
          </a:p>
          <a:p>
            <a:r>
              <a:rPr lang="ru-RU" dirty="0"/>
              <a:t>По принципам выработки решений;</a:t>
            </a:r>
          </a:p>
          <a:p>
            <a:r>
              <a:rPr lang="ru-RU" dirty="0"/>
              <a:t>По методам решения проблем;</a:t>
            </a:r>
          </a:p>
          <a:p>
            <a:r>
              <a:rPr lang="ru-RU" dirty="0"/>
              <a:t>По частоте принятия:</a:t>
            </a:r>
          </a:p>
          <a:p>
            <a:r>
              <a:rPr lang="ru-RU" dirty="0"/>
              <a:t>По сфере деятельности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667329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DD458-D8AE-46DC-8531-A0CE39AE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144"/>
            <a:ext cx="109728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Классификации управленческих решений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69FAB8-02F6-4EE0-B409-58138A226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1328"/>
            <a:ext cx="10972800" cy="4124836"/>
          </a:xfrm>
        </p:spPr>
        <p:txBody>
          <a:bodyPr/>
          <a:lstStyle/>
          <a:p>
            <a:r>
              <a:rPr lang="ru-RU" dirty="0"/>
              <a:t>По формам принятия:</a:t>
            </a:r>
          </a:p>
          <a:p>
            <a:r>
              <a:rPr lang="ru-RU" dirty="0"/>
              <a:t>По уровню инстанции, в которой принимается решение</a:t>
            </a:r>
          </a:p>
          <a:p>
            <a:r>
              <a:rPr lang="ru-RU" dirty="0"/>
              <a:t>По предмету</a:t>
            </a:r>
          </a:p>
          <a:p>
            <a:r>
              <a:rPr lang="ru-RU" dirty="0"/>
              <a:t>По решаемым задачам</a:t>
            </a:r>
          </a:p>
          <a:p>
            <a:r>
              <a:rPr lang="ru-RU" dirty="0"/>
              <a:t>По широте охвата</a:t>
            </a:r>
          </a:p>
          <a:p>
            <a:r>
              <a:rPr lang="ru-RU" dirty="0"/>
              <a:t>По жесткости регламентации</a:t>
            </a:r>
          </a:p>
        </p:txBody>
      </p:sp>
    </p:spTree>
    <p:extLst>
      <p:ext uri="{BB962C8B-B14F-4D97-AF65-F5344CB8AC3E}">
        <p14:creationId xmlns:p14="http://schemas.microsoft.com/office/powerpoint/2010/main" val="710169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97A8D7-08C2-4851-8F58-61BF08A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характеру исходной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1727A4-953D-45F0-BE9C-737FF51DB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56604"/>
            <a:ext cx="10972800" cy="3969560"/>
          </a:xfrm>
        </p:spPr>
        <p:txBody>
          <a:bodyPr/>
          <a:lstStyle/>
          <a:p>
            <a:r>
              <a:rPr lang="ru-RU" dirty="0"/>
              <a:t>В условиях определенности</a:t>
            </a:r>
          </a:p>
          <a:p>
            <a:r>
              <a:rPr lang="ru-RU" dirty="0"/>
              <a:t>В условиях неопределенности</a:t>
            </a:r>
          </a:p>
          <a:p>
            <a:r>
              <a:rPr lang="ru-RU" dirty="0"/>
              <a:t>В условиях риска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600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3F960-77DB-45FF-9C40-092B87FA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разновидности неопределенности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CD67CF-8CDC-4FC8-A251-9699F82E5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32037"/>
            <a:ext cx="10972800" cy="4525963"/>
          </a:xfrm>
        </p:spPr>
        <p:txBody>
          <a:bodyPr/>
          <a:lstStyle/>
          <a:p>
            <a:r>
              <a:rPr lang="ru-RU" dirty="0"/>
              <a:t>неопределенность «природы» (т. е. внешней среды по отношению к рассматриваемой системе); </a:t>
            </a:r>
          </a:p>
          <a:p>
            <a:r>
              <a:rPr lang="ru-RU" dirty="0"/>
              <a:t>неопределенность целей; </a:t>
            </a:r>
          </a:p>
          <a:p>
            <a:r>
              <a:rPr lang="ru-RU" dirty="0"/>
              <a:t>неопределенность действий противника (в случае конфликтных ситуаций, конкуренции и т. п.). </a:t>
            </a:r>
          </a:p>
        </p:txBody>
      </p:sp>
    </p:spTree>
    <p:extLst>
      <p:ext uri="{BB962C8B-B14F-4D97-AF65-F5344CB8AC3E}">
        <p14:creationId xmlns:p14="http://schemas.microsoft.com/office/powerpoint/2010/main" val="487288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77D57-8922-4572-9B63-7E87DEC1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принципам выработки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DCCE00-6877-4D56-B220-081CF86E3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53087"/>
            <a:ext cx="10972800" cy="4073077"/>
          </a:xfrm>
        </p:spPr>
        <p:txBody>
          <a:bodyPr/>
          <a:lstStyle/>
          <a:p>
            <a:r>
              <a:rPr lang="ru-RU" dirty="0"/>
              <a:t>Запрограммированные</a:t>
            </a:r>
          </a:p>
          <a:p>
            <a:r>
              <a:rPr lang="ru-RU" dirty="0"/>
              <a:t>Незапрограммированные</a:t>
            </a:r>
          </a:p>
        </p:txBody>
      </p:sp>
    </p:spTree>
    <p:extLst>
      <p:ext uri="{BB962C8B-B14F-4D97-AF65-F5344CB8AC3E}">
        <p14:creationId xmlns:p14="http://schemas.microsoft.com/office/powerpoint/2010/main" val="3219436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2F2184-7BD4-4FEA-AF14-45D1DAE2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методам решения проблем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06D8CE-8E03-4162-BA23-04B45240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9351"/>
            <a:ext cx="10972800" cy="3986813"/>
          </a:xfrm>
        </p:spPr>
        <p:txBody>
          <a:bodyPr/>
          <a:lstStyle/>
          <a:p>
            <a:r>
              <a:rPr lang="ru-RU" dirty="0"/>
              <a:t>Интуитивные решения</a:t>
            </a:r>
          </a:p>
          <a:p>
            <a:r>
              <a:rPr lang="ru-RU" dirty="0"/>
              <a:t>Решения, основанные на суждениях</a:t>
            </a:r>
          </a:p>
          <a:p>
            <a:r>
              <a:rPr lang="ru-RU" dirty="0"/>
              <a:t>Рациональные решения</a:t>
            </a:r>
          </a:p>
          <a:p>
            <a:r>
              <a:rPr lang="ru-RU" dirty="0"/>
              <a:t>Решения, основанные на комбинации подходов</a:t>
            </a:r>
          </a:p>
        </p:txBody>
      </p:sp>
    </p:spTree>
    <p:extLst>
      <p:ext uri="{BB962C8B-B14F-4D97-AF65-F5344CB8AC3E}">
        <p14:creationId xmlns:p14="http://schemas.microsoft.com/office/powerpoint/2010/main" val="655517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64515-3BE1-4331-9425-8F7C359A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частоте принятия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4C6DFB-5C40-4F9B-88B2-574E93A2E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ru-RU" dirty="0"/>
              <a:t>1) Одноразовые (случайные);</a:t>
            </a:r>
          </a:p>
          <a:p>
            <a:endParaRPr lang="ru-RU" dirty="0"/>
          </a:p>
          <a:p>
            <a:r>
              <a:rPr lang="ru-RU" dirty="0"/>
              <a:t>2) Повторяющиеся.</a:t>
            </a:r>
          </a:p>
        </p:txBody>
      </p:sp>
    </p:spTree>
    <p:extLst>
      <p:ext uri="{BB962C8B-B14F-4D97-AF65-F5344CB8AC3E}">
        <p14:creationId xmlns:p14="http://schemas.microsoft.com/office/powerpoint/2010/main" val="960447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3B0F7-7C96-4752-9CF0-C2527CD61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сфере деятельности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CE022E-1E48-4C61-85E2-A6970E032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35834"/>
            <a:ext cx="10972800" cy="4090330"/>
          </a:xfrm>
        </p:spPr>
        <p:txBody>
          <a:bodyPr/>
          <a:lstStyle/>
          <a:p>
            <a:r>
              <a:rPr lang="ru-RU" dirty="0"/>
              <a:t>1) Производственные (технические и технологические);</a:t>
            </a:r>
          </a:p>
          <a:p>
            <a:endParaRPr lang="ru-RU" dirty="0"/>
          </a:p>
          <a:p>
            <a:r>
              <a:rPr lang="ru-RU" dirty="0"/>
              <a:t>2) Сбытовые и снабженческие;</a:t>
            </a:r>
          </a:p>
          <a:p>
            <a:endParaRPr lang="ru-RU" dirty="0"/>
          </a:p>
          <a:p>
            <a:r>
              <a:rPr lang="ru-RU" dirty="0"/>
              <a:t>3) Финансовые, плановые, кадровые и другие.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7922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39800-F7EB-45E6-A9D6-06A91D29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формам принятия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92F20A-ABCC-4801-A486-6625FE009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73857"/>
            <a:ext cx="10972800" cy="3952307"/>
          </a:xfrm>
        </p:spPr>
        <p:txBody>
          <a:bodyPr/>
          <a:lstStyle/>
          <a:p>
            <a:r>
              <a:rPr lang="ru-RU" dirty="0"/>
              <a:t>Единоличные;</a:t>
            </a:r>
          </a:p>
          <a:p>
            <a:endParaRPr lang="ru-RU" dirty="0"/>
          </a:p>
          <a:p>
            <a:r>
              <a:rPr lang="ru-RU" dirty="0"/>
              <a:t>Коллегиальные;</a:t>
            </a:r>
          </a:p>
          <a:p>
            <a:endParaRPr lang="ru-RU" dirty="0"/>
          </a:p>
          <a:p>
            <a:r>
              <a:rPr lang="ru-RU" dirty="0"/>
              <a:t>Коллективные;</a:t>
            </a:r>
          </a:p>
        </p:txBody>
      </p:sp>
    </p:spTree>
    <p:extLst>
      <p:ext uri="{BB962C8B-B14F-4D97-AF65-F5344CB8AC3E}">
        <p14:creationId xmlns:p14="http://schemas.microsoft.com/office/powerpoint/2010/main" val="1929431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53D70-E29A-4C54-9666-8E3C75389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уровню инстанции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389FFE-8FFC-41A4-B5A7-3CAF6BC2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22098"/>
            <a:ext cx="10972800" cy="4004066"/>
          </a:xfrm>
        </p:spPr>
        <p:txBody>
          <a:bodyPr/>
          <a:lstStyle/>
          <a:p>
            <a:r>
              <a:rPr lang="ru-RU" dirty="0"/>
              <a:t>Высшего уровня;</a:t>
            </a:r>
          </a:p>
          <a:p>
            <a:endParaRPr lang="ru-RU" dirty="0"/>
          </a:p>
          <a:p>
            <a:r>
              <a:rPr lang="ru-RU" dirty="0"/>
              <a:t>Среднего уровня;</a:t>
            </a:r>
          </a:p>
          <a:p>
            <a:endParaRPr lang="ru-RU" dirty="0"/>
          </a:p>
          <a:p>
            <a:r>
              <a:rPr lang="ru-RU" dirty="0"/>
              <a:t>Низшего уровня.</a:t>
            </a:r>
          </a:p>
        </p:txBody>
      </p:sp>
    </p:spTree>
    <p:extLst>
      <p:ext uri="{BB962C8B-B14F-4D97-AF65-F5344CB8AC3E}">
        <p14:creationId xmlns:p14="http://schemas.microsoft.com/office/powerpoint/2010/main" val="2320587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7F6B2-8DCD-405B-81B1-EDC12E01D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предмету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E03AEB-6109-4252-98A5-859786432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1328"/>
            <a:ext cx="10972800" cy="4124836"/>
          </a:xfrm>
        </p:spPr>
        <p:txBody>
          <a:bodyPr/>
          <a:lstStyle/>
          <a:p>
            <a:r>
              <a:rPr lang="ru-RU" dirty="0"/>
              <a:t>Концептуальные решения;</a:t>
            </a:r>
          </a:p>
          <a:p>
            <a:endParaRPr lang="ru-RU" dirty="0"/>
          </a:p>
          <a:p>
            <a:r>
              <a:rPr lang="ru-RU" dirty="0"/>
              <a:t>Исполнительские.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061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026B87-E2A1-4C60-9006-247E4126F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решаемым задачам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69937E-7E04-4822-A6A7-F8FA9DFEE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6053"/>
            <a:ext cx="10972800" cy="4280111"/>
          </a:xfrm>
        </p:spPr>
        <p:txBody>
          <a:bodyPr/>
          <a:lstStyle/>
          <a:p>
            <a:r>
              <a:rPr lang="ru-RU" dirty="0"/>
              <a:t>Информативные (имеют целью оценить получаемую информацию);</a:t>
            </a:r>
          </a:p>
          <a:p>
            <a:endParaRPr lang="ru-RU" dirty="0"/>
          </a:p>
          <a:p>
            <a:r>
              <a:rPr lang="ru-RU" dirty="0"/>
              <a:t>Организационные (призваны установить необходимую структуру управления);</a:t>
            </a:r>
          </a:p>
          <a:p>
            <a:endParaRPr lang="ru-RU" dirty="0"/>
          </a:p>
          <a:p>
            <a:r>
              <a:rPr lang="ru-RU" dirty="0"/>
              <a:t>Оперативные (решения на действия «как действовать?»)</a:t>
            </a:r>
          </a:p>
        </p:txBody>
      </p:sp>
    </p:spTree>
    <p:extLst>
      <p:ext uri="{BB962C8B-B14F-4D97-AF65-F5344CB8AC3E}">
        <p14:creationId xmlns:p14="http://schemas.microsoft.com/office/powerpoint/2010/main" val="3633494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26379-42CD-41DD-BC72-1FE650557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жесткости регламентации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3622CA-368F-45D5-B08F-4A91CEC70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15064"/>
            <a:ext cx="10972800" cy="4211100"/>
          </a:xfrm>
        </p:spPr>
        <p:txBody>
          <a:bodyPr/>
          <a:lstStyle/>
          <a:p>
            <a:r>
              <a:rPr lang="ru-RU" dirty="0"/>
              <a:t>Контурные;</a:t>
            </a:r>
          </a:p>
          <a:p>
            <a:endParaRPr lang="ru-RU" dirty="0"/>
          </a:p>
          <a:p>
            <a:r>
              <a:rPr lang="ru-RU" dirty="0"/>
              <a:t>Структурированные;</a:t>
            </a:r>
          </a:p>
          <a:p>
            <a:endParaRPr lang="ru-RU" dirty="0"/>
          </a:p>
          <a:p>
            <a:r>
              <a:rPr lang="ru-RU" dirty="0"/>
              <a:t>Алгоритмические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622254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7DE11F-BA36-4EE2-B8C0-1E6C5348B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4102" y="1619512"/>
            <a:ext cx="9144000" cy="2437584"/>
          </a:xfrm>
        </p:spPr>
        <p:txBody>
          <a:bodyPr>
            <a:noAutofit/>
          </a:bodyPr>
          <a:lstStyle/>
          <a:p>
            <a:r>
              <a:rPr lang="ru-RU" sz="4400" dirty="0"/>
              <a:t>«Если индеец скачет на лошади, а она подыхает, он слазит с лошади».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0E726A-2C66-4785-86C1-B6BC1DA23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0460"/>
            <a:ext cx="9144000" cy="927340"/>
          </a:xfrm>
        </p:spPr>
        <p:txBody>
          <a:bodyPr/>
          <a:lstStyle/>
          <a:p>
            <a:r>
              <a:rPr lang="ru-RU" dirty="0"/>
              <a:t>Даже тот, кто решил пустить дело на самотек, уже принял решение не принимать решения. Ж.-П. Сартр </a:t>
            </a:r>
          </a:p>
        </p:txBody>
      </p:sp>
    </p:spTree>
    <p:extLst>
      <p:ext uri="{BB962C8B-B14F-4D97-AF65-F5344CB8AC3E}">
        <p14:creationId xmlns:p14="http://schemas.microsoft.com/office/powerpoint/2010/main" val="1522643904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Chelovek-s-diplomatom-na-sero-sinem-fone</Template>
  <TotalTime>984</TotalTime>
  <Words>482</Words>
  <Application>Microsoft Office PowerPoint</Application>
  <PresentationFormat>Широкоэкранный</PresentationFormat>
  <Paragraphs>110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Arial</vt:lpstr>
      <vt:lpstr>Diseño predeterminado</vt:lpstr>
      <vt:lpstr>Управленческие решения</vt:lpstr>
      <vt:lpstr>25% решений неисполнимы: </vt:lpstr>
      <vt:lpstr>Решения в нестандартной ситуации</vt:lpstr>
      <vt:lpstr>Что такое решение?</vt:lpstr>
      <vt:lpstr>Признаки решения</vt:lpstr>
      <vt:lpstr>6 составляющих профессионального решения: </vt:lpstr>
      <vt:lpstr> Управленческое решение в менеджменте.</vt:lpstr>
      <vt:lpstr>Сущность УР</vt:lpstr>
      <vt:lpstr>Управленческое решение</vt:lpstr>
      <vt:lpstr>Классификации управленческих решений</vt:lpstr>
      <vt:lpstr>Классификации управленческих решений</vt:lpstr>
      <vt:lpstr>По характеру исходной информации</vt:lpstr>
      <vt:lpstr>разновидности неопределенности</vt:lpstr>
      <vt:lpstr>По принципам выработки решений</vt:lpstr>
      <vt:lpstr>По методам решения проблем</vt:lpstr>
      <vt:lpstr>По частоте принятия</vt:lpstr>
      <vt:lpstr>По сфере деятельности организации</vt:lpstr>
      <vt:lpstr>По формам принятия</vt:lpstr>
      <vt:lpstr>По уровню инстанции</vt:lpstr>
      <vt:lpstr>По предмету</vt:lpstr>
      <vt:lpstr>По решаемым задачам</vt:lpstr>
      <vt:lpstr>По жесткости регламентации</vt:lpstr>
      <vt:lpstr>«Если индеец скачет на лошади, а она подыхает, он слазит с лошади».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Управленческие решения</dc:title>
  <dc:creator>Katerina Shumik</dc:creator>
  <cp:lastModifiedBy>Katerina Shumik</cp:lastModifiedBy>
  <cp:revision>15</cp:revision>
  <dcterms:created xsi:type="dcterms:W3CDTF">2017-09-02T23:30:36Z</dcterms:created>
  <dcterms:modified xsi:type="dcterms:W3CDTF">2019-09-16T10:15:36Z</dcterms:modified>
</cp:coreProperties>
</file>